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1" r:id="rId3"/>
  </p:sldMasterIdLst>
  <p:notesMasterIdLst>
    <p:notesMasterId r:id="rId5"/>
  </p:notesMasterIdLst>
  <p:sldIdLst>
    <p:sldId id="330" r:id="rId4"/>
    <p:sldId id="440" r:id="rId6"/>
    <p:sldId id="297" r:id="rId7"/>
    <p:sldId id="359" r:id="rId8"/>
    <p:sldId id="360" r:id="rId9"/>
    <p:sldId id="441" r:id="rId10"/>
    <p:sldId id="410" r:id="rId11"/>
    <p:sldId id="443" r:id="rId12"/>
    <p:sldId id="442" r:id="rId13"/>
    <p:sldId id="411" r:id="rId14"/>
    <p:sldId id="361" r:id="rId15"/>
    <p:sldId id="362" r:id="rId16"/>
    <p:sldId id="438" r:id="rId17"/>
    <p:sldId id="444" r:id="rId18"/>
    <p:sldId id="439" r:id="rId19"/>
    <p:sldId id="445" r:id="rId20"/>
    <p:sldId id="386" r:id="rId21"/>
    <p:sldId id="447" r:id="rId22"/>
    <p:sldId id="286" r:id="rId23"/>
    <p:sldId id="258" r:id="rId24"/>
    <p:sldId id="259" r:id="rId25"/>
    <p:sldId id="260" r:id="rId26"/>
    <p:sldId id="261" r:id="rId27"/>
    <p:sldId id="329" r:id="rId28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  <p15:guide id="1" orient="horz" pos="1675" userDrawn="1">
          <p15:clr>
            <a:srgbClr val="A4A3A4"/>
          </p15:clr>
        </p15:guide>
        <p15:guide id="2" pos="290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indows 用户" initials="W用" lastIdx="0" clrIdx="0"/>
  <p:cmAuthor id="1" name="admin" initials="a" lastIdx="0" clrIdx="0"/>
  <p:cmAuthor id="2" name="作者" initials="A" lastIdx="0" clrIdx="1"/>
  <p:cmAuthor id="3" name="微软用户" initials="微" lastIdx="0" clrIdx="0"/>
  <p:cmAuthor id="4" name="新课标第一网" initials="新" lastIdx="0" clrIdx="0"/>
  <p:cmAuthor id="5" name="www.xkb1.com" initials="w" lastIdx="0" clrIdx="1"/>
  <p:cmAuthor id="6" name="lenovo" initials="l" lastIdx="0" clrIdx="0"/>
  <p:cmAuthor id="7" name="xkb1.com" initials="x" lastIdx="0" clrIdx="0"/>
  <p:cmAuthor id="8" name="xiaoxuan Zeng" initials="x" lastIdx="0" clrIdx="0"/>
  <p:cmAuthor id="9" name="dongyu" initials="d" lastIdx="0" clrIdx="8"/>
  <p:cmAuthor id="10" name="PC" initials="P" lastIdx="0" clrIdx="9"/>
  <p:cmAuthor id="11" name="szchd2zx08" initials="s" lastIdx="0" clrIdx="10"/>
  <p:cmAuthor id="12" name="jinli" initials="j" lastIdx="0" clrIdx="0"/>
  <p:cmAuthor id="15" name="李丽" initials="李" lastIdx="0" clrIdx="14"/>
  <p:cmAuthor id="16" name="Nicole Li  李倩" initials="N" lastIdx="0" clrIdx="0"/>
  <p:cmAuthor id="18" name="222" initials="2" lastIdx="0" clrIdx="0"/>
  <p:cmAuthor id="20" name="hanying" initials="h" lastIdx="0" clrIdx="19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39" d="100"/>
          <a:sy n="139" d="100"/>
        </p:scale>
        <p:origin x="-750" y="-96"/>
      </p:cViewPr>
      <p:guideLst>
        <p:guide orient="horz" pos="1620"/>
        <p:guide pos="2880"/>
        <p:guide orient="horz" pos="1675"/>
        <p:guide pos="29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3" Type="http://schemas.openxmlformats.org/officeDocument/2006/relationships/tags" Target="tags/tag131.xml"/><Relationship Id="rId32" Type="http://schemas.openxmlformats.org/officeDocument/2006/relationships/commentAuthors" Target="commentAuthors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6280" y="1143000"/>
            <a:ext cx="548544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幻灯片图像占位符 1"/>
          <p:cNvSpPr>
            <a:spLocks noGrp="1" noRot="1" noChangeAspect="1" noTextEdit="1"/>
          </p:cNvSpPr>
          <p:nvPr>
            <p:ph type="sldImg"/>
            <p:custDataLst>
              <p:tags r:id="rId3"/>
            </p:custDataLst>
          </p:nvPr>
        </p:nvSpPr>
        <p:spPr>
          <a:xfrm>
            <a:off x="685800" y="1143000"/>
            <a:ext cx="5486400" cy="3086100"/>
          </a:xfrm>
          <a:ln>
            <a:solidFill>
              <a:srgbClr val="000000">
                <a:alpha val="100000"/>
              </a:srgbClr>
            </a:solidFill>
            <a:miter lim="800000"/>
          </a:ln>
        </p:spPr>
      </p:sp>
      <p:sp>
        <p:nvSpPr>
          <p:cNvPr id="7171" name="备注占位符 2"/>
          <p:cNvSpPr>
            <a:spLocks noGrp="1"/>
          </p:cNvSpPr>
          <p:nvPr>
            <p:ph type="body" idx="1"/>
            <p:custDataLst>
              <p:tags r:id="rId4"/>
            </p:custDataLst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lstStyle/>
          <a:p>
            <a:pPr lvl="0"/>
            <a:r>
              <a:rPr lang="zh-CN" altLang="en-US">
                <a:ea typeface="宋体" panose="02010600030101010101" pitchFamily="2" charset="-122"/>
              </a:rPr>
              <a:t> </a:t>
            </a:r>
            <a:endParaRPr lang="zh-CN" altLang="en-US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新课导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新课导入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三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学习任务三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边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后作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学习目标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课堂总结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5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课堂总结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6" name="组合 5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8" name="菱形 7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9" name="直接连接符 8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关史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相关史事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链接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知识链接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知识探究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知识探究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当堂训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5"/>
          <p:cNvSpPr txBox="1"/>
          <p:nvPr userDrawn="1"/>
        </p:nvSpPr>
        <p:spPr>
          <a:xfrm>
            <a:off x="621888" y="96858"/>
            <a:ext cx="1656184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当堂训练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1685628" cy="354827"/>
            <a:chOff x="392112" y="375411"/>
            <a:chExt cx="2247503" cy="473102"/>
          </a:xfrm>
        </p:grpSpPr>
        <p:sp>
          <p:nvSpPr>
            <p:cNvPr id="6" name="菱形 5"/>
            <p:cNvSpPr/>
            <p:nvPr>
              <p:custDataLst>
                <p:tags r:id="rId2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3"/>
              </p:custDataLst>
            </p:nvPr>
          </p:nvCxnSpPr>
          <p:spPr>
            <a:xfrm>
              <a:off x="421415" y="848513"/>
              <a:ext cx="2218200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" name="直接连接符 8"/>
          <p:cNvCxnSpPr/>
          <p:nvPr userDrawn="1">
            <p:custDataLst>
              <p:tags r:id="rId4"/>
            </p:custDataLst>
          </p:nvPr>
        </p:nvCxnSpPr>
        <p:spPr>
          <a:xfrm>
            <a:off x="0" y="699542"/>
            <a:ext cx="9144000" cy="0"/>
          </a:xfrm>
          <a:prstGeom prst="line">
            <a:avLst/>
          </a:prstGeom>
          <a:ln w="44450">
            <a:solidFill>
              <a:srgbClr val="E0F1E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一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学习任务一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任务二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>
            <p:custDataLst>
              <p:tags r:id="rId2"/>
            </p:custDataLst>
          </p:nvPr>
        </p:nvSpPr>
        <p:spPr>
          <a:xfrm>
            <a:off x="285750" y="704854"/>
            <a:ext cx="8602266" cy="4130279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74" tIns="34289" rIns="68574" bIns="34289" rtlCol="0" anchor="ctr"/>
          <a:lstStyle/>
          <a:p>
            <a:pPr algn="ctr" fontAlgn="base"/>
            <a:endParaRPr lang="zh-CN" altLang="en-US" sz="100" strike="noStrike" noProof="1"/>
          </a:p>
        </p:txBody>
      </p:sp>
      <p:sp>
        <p:nvSpPr>
          <p:cNvPr id="4" name="文本框 5"/>
          <p:cNvSpPr txBox="1"/>
          <p:nvPr userDrawn="1"/>
        </p:nvSpPr>
        <p:spPr>
          <a:xfrm>
            <a:off x="621888" y="96858"/>
            <a:ext cx="1933888" cy="438580"/>
          </a:xfrm>
          <a:prstGeom prst="rect">
            <a:avLst/>
          </a:prstGeom>
          <a:noFill/>
        </p:spPr>
        <p:txBody>
          <a:bodyPr wrap="square" lIns="68574" tIns="34289" rIns="68574" bIns="34289" rtlCol="0">
            <a:spAutoFit/>
          </a:bodyPr>
          <a:lstStyle/>
          <a:p>
            <a:r>
              <a:rPr lang="zh-CN" altLang="en-US" sz="2400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学习任务二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5" name="组合 4"/>
          <p:cNvGrpSpPr/>
          <p:nvPr userDrawn="1"/>
        </p:nvGrpSpPr>
        <p:grpSpPr>
          <a:xfrm>
            <a:off x="294084" y="195486"/>
            <a:ext cx="2045668" cy="354827"/>
            <a:chOff x="392112" y="375411"/>
            <a:chExt cx="2727556" cy="473102"/>
          </a:xfrm>
        </p:grpSpPr>
        <p:sp>
          <p:nvSpPr>
            <p:cNvPr id="6" name="菱形 5"/>
            <p:cNvSpPr/>
            <p:nvPr>
              <p:custDataLst>
                <p:tags r:id="rId3"/>
              </p:custDataLst>
            </p:nvPr>
          </p:nvSpPr>
          <p:spPr>
            <a:xfrm>
              <a:off x="392112" y="375411"/>
              <a:ext cx="384000" cy="384000"/>
            </a:xfrm>
            <a:prstGeom prst="diamond">
              <a:avLst/>
            </a:prstGeom>
            <a:solidFill>
              <a:srgbClr val="009FB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defRPr/>
              </a:pPr>
              <a:endParaRPr kumimoji="1" lang="zh-CN" altLang="en-US" sz="100" strike="noStrike" noProof="1">
                <a:ln>
                  <a:solidFill>
                    <a:srgbClr val="E6A774"/>
                  </a:solidFill>
                </a:ln>
                <a:solidFill>
                  <a:srgbClr val="E6A774"/>
                </a:solidFill>
              </a:endParaRPr>
            </a:p>
          </p:txBody>
        </p:sp>
        <p:cxnSp>
          <p:nvCxnSpPr>
            <p:cNvPr id="8" name="直接连接符 7"/>
            <p:cNvCxnSpPr/>
            <p:nvPr>
              <p:custDataLst>
                <p:tags r:id="rId4"/>
              </p:custDataLst>
            </p:nvPr>
          </p:nvCxnSpPr>
          <p:spPr>
            <a:xfrm>
              <a:off x="421415" y="848513"/>
              <a:ext cx="2698253" cy="0"/>
            </a:xfrm>
            <a:prstGeom prst="line">
              <a:avLst/>
            </a:prstGeom>
            <a:ln w="31750">
              <a:solidFill>
                <a:srgbClr val="009FB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6" Type="http://schemas.openxmlformats.org/officeDocument/2006/relationships/theme" Target="../theme/theme2.xml"/><Relationship Id="rId5" Type="http://schemas.openxmlformats.org/officeDocument/2006/relationships/image" Target="../media/image3.png"/><Relationship Id="rId4" Type="http://schemas.openxmlformats.org/officeDocument/2006/relationships/tags" Target="../tags/tag33.xml"/><Relationship Id="rId3" Type="http://schemas.openxmlformats.org/officeDocument/2006/relationships/image" Target="../media/image2.png"/><Relationship Id="rId2" Type="http://schemas.openxmlformats.org/officeDocument/2006/relationships/tags" Target="../tags/tag32.xml"/><Relationship Id="rId1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Administrator\Desktop\初中七彩课堂图标.png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750" y="123190"/>
            <a:ext cx="1320165" cy="53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图片 6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rcRect t="17557" b="14742"/>
          <a:stretch>
            <a:fillRect/>
          </a:stretch>
        </p:blipFill>
        <p:spPr>
          <a:xfrm>
            <a:off x="475060" y="238731"/>
            <a:ext cx="8102204" cy="4750594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9" name="图片 2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>
            <a:lum contrast="-12001"/>
          </a:blip>
          <a:srcRect t="40147" b="36667"/>
          <a:stretch>
            <a:fillRect/>
          </a:stretch>
        </p:blipFill>
        <p:spPr>
          <a:xfrm>
            <a:off x="2339579" y="1001115"/>
            <a:ext cx="4373165" cy="74890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TextBox 1"/>
          <p:cNvSpPr txBox="1"/>
          <p:nvPr/>
        </p:nvSpPr>
        <p:spPr>
          <a:xfrm>
            <a:off x="3338029" y="1059582"/>
            <a:ext cx="2376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课后作业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  <p:hf sldNum="0" hdr="0" ftr="0" dt="0"/>
  <p:txStyles>
    <p:titleStyle>
      <a:lvl1pPr algn="l" defTabSz="514350" rtl="0" eaLnBrk="1" fontAlgn="auto" latinLnBrk="0" hangingPunct="1">
        <a:lnSpc>
          <a:spcPct val="100000"/>
        </a:lnSpc>
        <a:spcBef>
          <a:spcPct val="0"/>
        </a:spcBef>
        <a:buNone/>
        <a:defRPr sz="2000" b="1" u="none" strike="noStrike" kern="1200" cap="none" spc="225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128905" indent="-128905" algn="l" defTabSz="514350" rtl="0" eaLnBrk="1" fontAlgn="auto" latinLnBrk="0" hangingPunct="1">
        <a:lnSpc>
          <a:spcPct val="130000"/>
        </a:lnSpc>
        <a:spcBef>
          <a:spcPts val="0"/>
        </a:spcBef>
        <a:spcAft>
          <a:spcPts val="750"/>
        </a:spcAft>
        <a:buFont typeface="Arial" panose="020B0604020202020204" pitchFamily="34" charset="0"/>
        <a:buChar char="●"/>
        <a:defRPr sz="10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38608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tabLst>
          <a:tab pos="906145" algn="l"/>
          <a:tab pos="906145" algn="l"/>
          <a:tab pos="906145" algn="l"/>
          <a:tab pos="906145" algn="l"/>
        </a:tabLst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64325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450"/>
        </a:spcAft>
        <a:buFont typeface="Arial" panose="020B0604020202020204" pitchFamily="34" charset="0"/>
        <a:buChar char="●"/>
        <a:defRPr sz="9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900430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Wingdings" panose="05000000000000000000" charset="0"/>
        <a:buChar char="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1157605" indent="-128905" algn="l" defTabSz="514350" rtl="0" eaLnBrk="1" fontAlgn="auto" latinLnBrk="0" hangingPunct="1">
        <a:lnSpc>
          <a:spcPct val="120000"/>
        </a:lnSpc>
        <a:spcBef>
          <a:spcPts val="0"/>
        </a:spcBef>
        <a:spcAft>
          <a:spcPts val="225"/>
        </a:spcAft>
        <a:buFont typeface="Arial" panose="020B0604020202020204" pitchFamily="34" charset="0"/>
        <a:buChar char="•"/>
        <a:defRPr sz="800" u="none" strike="noStrike" kern="1200" cap="none" spc="113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141541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67259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9765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186940" indent="-128905" algn="l" defTabSz="514350" rtl="0" eaLnBrk="1" latinLnBrk="0" hangingPunct="1">
        <a:lnSpc>
          <a:spcPct val="90000"/>
        </a:lnSpc>
        <a:spcBef>
          <a:spcPct val="750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6pPr>
      <a:lvl7pPr marL="154368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7pPr>
      <a:lvl8pPr marL="1800860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8pPr>
      <a:lvl9pPr marL="2058035" algn="l" defTabSz="514350" rtl="0" eaLnBrk="1" latinLnBrk="0" hangingPunct="1">
        <a:defRPr sz="1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34.xml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75.xml"/><Relationship Id="rId3" Type="http://schemas.openxmlformats.org/officeDocument/2006/relationships/tags" Target="../tags/tag74.xml"/><Relationship Id="rId2" Type="http://schemas.openxmlformats.org/officeDocument/2006/relationships/tags" Target="../tags/tag73.xml"/><Relationship Id="rId1" Type="http://schemas.openxmlformats.org/officeDocument/2006/relationships/tags" Target="../tags/tag7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image" Target="../media/image8.png"/><Relationship Id="rId1" Type="http://schemas.openxmlformats.org/officeDocument/2006/relationships/tags" Target="../tags/tag76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7" Type="http://schemas.openxmlformats.org/officeDocument/2006/relationships/tags" Target="../tags/tag83.xml"/><Relationship Id="rId6" Type="http://schemas.openxmlformats.org/officeDocument/2006/relationships/tags" Target="../tags/tag82.xml"/><Relationship Id="rId5" Type="http://schemas.openxmlformats.org/officeDocument/2006/relationships/tags" Target="../tags/tag81.xml"/><Relationship Id="rId4" Type="http://schemas.openxmlformats.org/officeDocument/2006/relationships/tags" Target="../tags/tag80.xml"/><Relationship Id="rId3" Type="http://schemas.openxmlformats.org/officeDocument/2006/relationships/tags" Target="../tags/tag79.xml"/><Relationship Id="rId2" Type="http://schemas.openxmlformats.org/officeDocument/2006/relationships/tags" Target="../tags/tag78.xml"/><Relationship Id="rId1" Type="http://schemas.openxmlformats.org/officeDocument/2006/relationships/tags" Target="../tags/tag77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91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image" Target="../media/image9.png"/><Relationship Id="rId2" Type="http://schemas.openxmlformats.org/officeDocument/2006/relationships/tags" Target="../tags/tag85.xml"/><Relationship Id="rId14" Type="http://schemas.openxmlformats.org/officeDocument/2006/relationships/slideLayout" Target="../slideLayouts/slideLayout10.xml"/><Relationship Id="rId13" Type="http://schemas.openxmlformats.org/officeDocument/2006/relationships/tags" Target="../tags/tag93.xml"/><Relationship Id="rId12" Type="http://schemas.openxmlformats.org/officeDocument/2006/relationships/image" Target="../media/image11.png"/><Relationship Id="rId11" Type="http://schemas.openxmlformats.org/officeDocument/2006/relationships/tags" Target="../tags/tag92.xml"/><Relationship Id="rId10" Type="http://schemas.openxmlformats.org/officeDocument/2006/relationships/image" Target="../media/image10.png"/><Relationship Id="rId1" Type="http://schemas.openxmlformats.org/officeDocument/2006/relationships/tags" Target="../tags/tag84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0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image" Target="../media/image13.png"/><Relationship Id="rId5" Type="http://schemas.openxmlformats.org/officeDocument/2006/relationships/tags" Target="../tags/tag100.xml"/><Relationship Id="rId4" Type="http://schemas.openxmlformats.org/officeDocument/2006/relationships/image" Target="../media/image12.jpeg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0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112.xml"/><Relationship Id="rId8" Type="http://schemas.openxmlformats.org/officeDocument/2006/relationships/tags" Target="../tags/tag111.xml"/><Relationship Id="rId7" Type="http://schemas.openxmlformats.org/officeDocument/2006/relationships/tags" Target="../tags/tag110.xml"/><Relationship Id="rId6" Type="http://schemas.openxmlformats.org/officeDocument/2006/relationships/tags" Target="../tags/tag109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3" Type="http://schemas.openxmlformats.org/officeDocument/2006/relationships/tags" Target="../tags/tag106.xml"/><Relationship Id="rId2" Type="http://schemas.openxmlformats.org/officeDocument/2006/relationships/tags" Target="../tags/tag105.xml"/><Relationship Id="rId18" Type="http://schemas.openxmlformats.org/officeDocument/2006/relationships/slideLayout" Target="../slideLayouts/slideLayout3.xml"/><Relationship Id="rId17" Type="http://schemas.openxmlformats.org/officeDocument/2006/relationships/tags" Target="../tags/tag120.xml"/><Relationship Id="rId16" Type="http://schemas.openxmlformats.org/officeDocument/2006/relationships/tags" Target="../tags/tag119.xml"/><Relationship Id="rId15" Type="http://schemas.openxmlformats.org/officeDocument/2006/relationships/tags" Target="../tags/tag118.xml"/><Relationship Id="rId14" Type="http://schemas.openxmlformats.org/officeDocument/2006/relationships/tags" Target="../tags/tag117.xml"/><Relationship Id="rId13" Type="http://schemas.openxmlformats.org/officeDocument/2006/relationships/tags" Target="../tags/tag116.xml"/><Relationship Id="rId12" Type="http://schemas.openxmlformats.org/officeDocument/2006/relationships/tags" Target="../tags/tag115.xml"/><Relationship Id="rId11" Type="http://schemas.openxmlformats.org/officeDocument/2006/relationships/tags" Target="../tags/tag114.xml"/><Relationship Id="rId10" Type="http://schemas.openxmlformats.org/officeDocument/2006/relationships/tags" Target="../tags/tag113.xml"/><Relationship Id="rId1" Type="http://schemas.openxmlformats.org/officeDocument/2006/relationships/tags" Target="../tags/tag104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.xml"/><Relationship Id="rId8" Type="http://schemas.openxmlformats.org/officeDocument/2006/relationships/tags" Target="../tags/tag128.xml"/><Relationship Id="rId7" Type="http://schemas.openxmlformats.org/officeDocument/2006/relationships/tags" Target="../tags/tag127.xml"/><Relationship Id="rId6" Type="http://schemas.openxmlformats.org/officeDocument/2006/relationships/tags" Target="../tags/tag126.xml"/><Relationship Id="rId5" Type="http://schemas.openxmlformats.org/officeDocument/2006/relationships/tags" Target="../tags/tag125.xml"/><Relationship Id="rId4" Type="http://schemas.openxmlformats.org/officeDocument/2006/relationships/tags" Target="../tags/tag124.xml"/><Relationship Id="rId3" Type="http://schemas.openxmlformats.org/officeDocument/2006/relationships/tags" Target="../tags/tag123.xml"/><Relationship Id="rId2" Type="http://schemas.openxmlformats.org/officeDocument/2006/relationships/tags" Target="../tags/tag122.xml"/><Relationship Id="rId1" Type="http://schemas.openxmlformats.org/officeDocument/2006/relationships/tags" Target="../tags/tag12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7" Type="http://schemas.openxmlformats.org/officeDocument/2006/relationships/tags" Target="../tags/tag43.xml"/><Relationship Id="rId6" Type="http://schemas.openxmlformats.org/officeDocument/2006/relationships/tags" Target="../tags/tag42.xml"/><Relationship Id="rId5" Type="http://schemas.openxmlformats.org/officeDocument/2006/relationships/tags" Target="../tags/tag41.xml"/><Relationship Id="rId4" Type="http://schemas.openxmlformats.org/officeDocument/2006/relationships/tags" Target="../tags/tag40.xml"/><Relationship Id="rId3" Type="http://schemas.openxmlformats.org/officeDocument/2006/relationships/tags" Target="../tags/tag39.xml"/><Relationship Id="rId2" Type="http://schemas.openxmlformats.org/officeDocument/2006/relationships/tags" Target="../tags/tag38.xml"/><Relationship Id="rId1" Type="http://schemas.openxmlformats.org/officeDocument/2006/relationships/tags" Target="../tags/tag3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5.xml"/><Relationship Id="rId1" Type="http://schemas.openxmlformats.org/officeDocument/2006/relationships/tags" Target="../tags/tag44.xml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" Type="http://schemas.openxmlformats.org/officeDocument/2006/relationships/tags" Target="../tags/tag46.xml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52.xml"/><Relationship Id="rId3" Type="http://schemas.openxmlformats.org/officeDocument/2006/relationships/tags" Target="../tags/tag51.xml"/><Relationship Id="rId2" Type="http://schemas.openxmlformats.org/officeDocument/2006/relationships/tags" Target="../tags/tag50.xml"/><Relationship Id="rId1" Type="http://schemas.openxmlformats.org/officeDocument/2006/relationships/tags" Target="../tags/tag49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56.xml"/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60.xml"/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8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tags" Target="../tags/tag62.xml"/><Relationship Id="rId1" Type="http://schemas.openxmlformats.org/officeDocument/2006/relationships/tags" Target="../tags/tag61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image" Target="../media/image7.png"/><Relationship Id="rId7" Type="http://schemas.openxmlformats.org/officeDocument/2006/relationships/tags" Target="../tags/tag68.xml"/><Relationship Id="rId6" Type="http://schemas.openxmlformats.org/officeDocument/2006/relationships/image" Target="../media/image6.png"/><Relationship Id="rId5" Type="http://schemas.openxmlformats.org/officeDocument/2006/relationships/tags" Target="../tags/tag67.xml"/><Relationship Id="rId4" Type="http://schemas.openxmlformats.org/officeDocument/2006/relationships/image" Target="../media/image5.png"/><Relationship Id="rId3" Type="http://schemas.openxmlformats.org/officeDocument/2006/relationships/tags" Target="../tags/tag66.xml"/><Relationship Id="rId2" Type="http://schemas.openxmlformats.org/officeDocument/2006/relationships/image" Target="../media/image4.png"/><Relationship Id="rId12" Type="http://schemas.openxmlformats.org/officeDocument/2006/relationships/slideLayout" Target="../slideLayouts/slideLayout8.xml"/><Relationship Id="rId11" Type="http://schemas.openxmlformats.org/officeDocument/2006/relationships/tags" Target="../tags/tag71.xml"/><Relationship Id="rId10" Type="http://schemas.openxmlformats.org/officeDocument/2006/relationships/tags" Target="../tags/tag70.xml"/><Relationship Id="rId1" Type="http://schemas.openxmlformats.org/officeDocument/2006/relationships/tags" Target="../tags/tag6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文本框 9"/>
          <p:cNvSpPr txBox="1"/>
          <p:nvPr>
            <p:custDataLst>
              <p:tags r:id="rId1"/>
            </p:custDataLst>
          </p:nvPr>
        </p:nvSpPr>
        <p:spPr>
          <a:xfrm>
            <a:off x="1024424" y="987574"/>
            <a:ext cx="7402115" cy="21698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</a:lstStyle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第1</a:t>
            </a:r>
            <a:r>
              <a:rPr lang="en-US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9</a:t>
            </a:r>
            <a:r>
              <a:rPr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  </a:t>
            </a:r>
            <a:endParaRPr lang="en-US" sz="45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lvl="0" indent="0" algn="ctr">
              <a:lnSpc>
                <a:spcPct val="150000"/>
              </a:lnSpc>
              <a:spcBef>
                <a:spcPct val="0"/>
              </a:spcBef>
              <a:buNone/>
            </a:pPr>
            <a:r>
              <a:rPr lang="zh-CN" sz="45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亚非拉</a:t>
            </a:r>
            <a:r>
              <a:rPr lang="zh-CN" sz="45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国家的新发展</a:t>
            </a:r>
            <a:endParaRPr lang="zh-CN" sz="45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772159"/>
            <a:ext cx="3096022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10.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求同存异方针</a:t>
            </a:r>
            <a:endParaRPr lang="zh-CN" altLang="en-US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409199" y="1473649"/>
            <a:ext cx="8329103" cy="2692660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fontAlgn="auto">
              <a:lnSpc>
                <a:spcPct val="120000"/>
              </a:lnSpc>
            </a:pP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    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中国代表团是来求团结而不是来吵架的，…中国代表团是来求同而不是来立异的。…我们的会议应该求同而存异。…我们并不要求各人放弃自己的见解，</a:t>
            </a:r>
            <a:r>
              <a:rPr lang="en-US" altLang="zh-CN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…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但是不应该使它妨碍我们在主要问题上达成共同的协议。我们还应在共同的基础上来互相了解和重视彼此的不同见解</a:t>
            </a:r>
            <a:r>
              <a:rPr lang="zh-CN" altLang="en-US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。</a:t>
            </a:r>
            <a:endParaRPr lang="en-US" altLang="zh-CN" sz="2400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  <a:p>
            <a:pPr algn="r" fontAlgn="auto">
              <a:lnSpc>
                <a:spcPct val="120000"/>
              </a:lnSpc>
            </a:pPr>
            <a:r>
              <a:rPr lang="en-US" altLang="zh-CN" sz="2400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——</a:t>
            </a:r>
            <a:r>
              <a:rPr lang="zh-CN" altLang="en-US" sz="2400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周恩来在万隆会议上的补充发言</a:t>
            </a:r>
            <a:endParaRPr lang="zh-CN" altLang="en-US" sz="2400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1420778" y="1573484"/>
            <a:ext cx="731248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lnSpc>
                <a:spcPct val="13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都遭受过殖民主义奴役和掠夺；都要维护民族独立与促进经济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发展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30000"/>
              </a:lnSpc>
            </a:pPr>
            <a:endParaRPr lang="en-US" altLang="zh-CN" sz="2400" b="1" dirty="0" smtClean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30000"/>
              </a:lnSpc>
            </a:pPr>
            <a:endParaRPr lang="en-US" altLang="zh-CN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fontAlgn="auto">
              <a:lnSpc>
                <a:spcPct val="130000"/>
              </a:lnSpc>
            </a:pP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社会制度</a:t>
            </a: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与意识形态不同、社会发展阶段与水平</a:t>
            </a:r>
            <a:r>
              <a:rPr lang="zh-CN" altLang="en-US" sz="24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不同。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90753" y="1433631"/>
            <a:ext cx="1314327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同：</a:t>
            </a: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1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lnSpc>
                <a:spcPct val="200000"/>
              </a:lnSpc>
            </a:pPr>
            <a:r>
              <a:rPr lang="zh-CN" altLang="en-US" sz="2400" b="1" dirty="0" smtClean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异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6985" y="699770"/>
            <a:ext cx="2165985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二</a:t>
            </a:r>
            <a:r>
              <a:rPr lang="en-US" altLang="zh-CN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非洲</a:t>
            </a: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8922" name="AutoShape 19"/>
          <p:cNvSpPr>
            <a:spLocks noChangeArrowheads="1"/>
          </p:cNvSpPr>
          <p:nvPr/>
        </p:nvSpPr>
        <p:spPr bwMode="auto">
          <a:xfrm>
            <a:off x="3340995" y="-34807"/>
            <a:ext cx="2386972" cy="1224683"/>
          </a:xfrm>
          <a:prstGeom prst="cloudCallout">
            <a:avLst>
              <a:gd name="adj1" fmla="val 54923"/>
              <a:gd name="adj2" fmla="val 4687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</a:ln>
        </p:spPr>
        <p:txBody>
          <a:bodyPr/>
          <a:lstStyle/>
          <a:p>
            <a:pPr algn="ctr" defTabSz="1151890" fontAlgn="base">
              <a:spcBef>
                <a:spcPct val="0"/>
              </a:spcBef>
              <a:spcAft>
                <a:spcPct val="0"/>
              </a:spcAft>
            </a:pPr>
            <a:endParaRPr lang="zh-CN" altLang="en-US" sz="1800" b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453335" y="212309"/>
            <a:ext cx="2430168" cy="70788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非洲政治版图最明显的变化是什么？</a:t>
            </a:r>
            <a:endParaRPr lang="zh-CN" altLang="en-US" sz="20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8924" name="Text Box 12"/>
          <p:cNvSpPr txBox="1">
            <a:spLocks noChangeArrowheads="1"/>
          </p:cNvSpPr>
          <p:nvPr/>
        </p:nvSpPr>
        <p:spPr bwMode="auto">
          <a:xfrm>
            <a:off x="5727967" y="328858"/>
            <a:ext cx="2653726" cy="7078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出现众多民族独立的国家</a:t>
            </a:r>
            <a:endParaRPr lang="zh-CN" altLang="en-US" sz="2000" b="1" dirty="0">
              <a:solidFill>
                <a:srgbClr val="CC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22" name="图片 2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rcRect l="5921" t="14715" r="9642"/>
          <a:stretch>
            <a:fillRect/>
          </a:stretch>
        </p:blipFill>
        <p:spPr>
          <a:xfrm>
            <a:off x="1222976" y="1716110"/>
            <a:ext cx="7669974" cy="3000764"/>
          </a:xfrm>
          <a:prstGeom prst="rect">
            <a:avLst/>
          </a:prstGeom>
        </p:spPr>
      </p:pic>
      <p:sp>
        <p:nvSpPr>
          <p:cNvPr id="25" name="文本框 24"/>
          <p:cNvSpPr txBox="1"/>
          <p:nvPr/>
        </p:nvSpPr>
        <p:spPr>
          <a:xfrm>
            <a:off x="2994850" y="3797239"/>
            <a:ext cx="1631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阿尔及利亚</a:t>
            </a:r>
            <a:endParaRPr lang="zh-CN" altLang="en-US" sz="20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3143014" y="4172259"/>
            <a:ext cx="15030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纳米比亚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723847" y="4118126"/>
            <a:ext cx="426652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标志着所有非洲国家都摆脱了殖民主义的枷锁</a:t>
            </a:r>
            <a:endParaRPr lang="zh-CN" altLang="en-US" sz="20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616985" y="1016694"/>
            <a:ext cx="8318434" cy="80887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indent="45720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 二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战后，非洲出现众多民族独立的国家。仅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1960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年，就有</a:t>
            </a:r>
            <a:r>
              <a:rPr lang="en-US" altLang="zh-CN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17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个</a:t>
            </a:r>
            <a:r>
              <a:rPr lang="zh-CN" altLang="en-US" sz="20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国家获得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独立，这一年被称为</a:t>
            </a:r>
            <a:r>
              <a:rPr lang="en-US" altLang="zh-CN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“</a:t>
            </a:r>
            <a:r>
              <a:rPr lang="zh-CN" altLang="en-US" sz="20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非洲年</a:t>
            </a:r>
            <a:r>
              <a:rPr lang="en-US" altLang="zh-CN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”</a:t>
            </a:r>
            <a:r>
              <a:rPr lang="zh-CN" altLang="en-US" sz="20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。</a:t>
            </a:r>
            <a:endParaRPr lang="zh-CN" altLang="en-US" sz="20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7270" y="2354718"/>
            <a:ext cx="142626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首先，</a:t>
            </a:r>
            <a:endParaRPr lang="en-US" altLang="zh-CN" sz="20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北非展开</a:t>
            </a:r>
            <a:endParaRPr lang="zh-CN" altLang="en-US" sz="20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67270" y="3366352"/>
            <a:ext cx="13083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5000"/>
              </a:lnSpc>
            </a:pPr>
            <a:r>
              <a:rPr lang="zh-CN" altLang="en-US" sz="20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六七十年高潮</a:t>
            </a:r>
            <a:endParaRPr lang="zh-CN" altLang="en-US" sz="20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7177" y="4172259"/>
            <a:ext cx="13163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持续发展</a:t>
            </a:r>
            <a:endParaRPr lang="zh-CN" altLang="en-US" sz="2000" b="1" dirty="0" smtClean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254603" y="2287125"/>
            <a:ext cx="1279878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利比亚</a:t>
            </a:r>
            <a:endParaRPr lang="zh-CN" altLang="en-US" sz="20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5892556" y="3366352"/>
            <a:ext cx="1768084" cy="4603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非洲年</a:t>
            </a:r>
            <a:r>
              <a:rPr lang="en-US" altLang="zh-CN" sz="2400" b="1" dirty="0">
                <a:solidFill>
                  <a:srgbClr val="7030A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endParaRPr lang="en-US" altLang="zh-CN" sz="2400" b="1" dirty="0">
              <a:solidFill>
                <a:srgbClr val="7030A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42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9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89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89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2" grpId="1" animBg="1"/>
      <p:bldP spid="38922" grpId="2" animBg="1"/>
      <p:bldP spid="21" grpId="1"/>
      <p:bldP spid="21" grpId="2"/>
      <p:bldP spid="38924" grpId="0"/>
      <p:bldP spid="38924" grpId="1"/>
      <p:bldP spid="25" grpId="0"/>
      <p:bldP spid="25" grpId="1"/>
      <p:bldP spid="26" grpId="0"/>
      <p:bldP spid="26" grpId="1"/>
      <p:bldP spid="28" grpId="0"/>
      <p:bldP spid="28" grpId="1"/>
      <p:bldP spid="29" grpId="1"/>
      <p:bldP spid="29" grpId="2"/>
      <p:bldP spid="5" grpId="1"/>
      <p:bldP spid="5" grpId="2"/>
      <p:bldP spid="34" grpId="1"/>
      <p:bldP spid="34" grpId="2"/>
      <p:bldP spid="35" grpId="1"/>
      <p:bldP spid="35" grpId="2"/>
      <p:bldP spid="23" grpId="0"/>
      <p:bldP spid="23" grpId="1"/>
      <p:bldP spid="24" grpId="0"/>
      <p:bldP spid="24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+mn-ea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610870" y="763636"/>
            <a:ext cx="2815194" cy="461665"/>
          </a:xfrm>
          <a:prstGeom prst="rect">
            <a:avLst/>
          </a:prstGeom>
          <a:noFill/>
          <a:ln w="38100">
            <a:noFill/>
          </a:ln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三</a:t>
            </a:r>
            <a:r>
              <a:rPr lang="en-US" altLang="zh-CN" sz="2400" b="1" dirty="0" smtClean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.</a:t>
            </a:r>
            <a:r>
              <a:rPr lang="zh-CN" altLang="en-US" sz="2400" b="1" dirty="0" smtClean="0">
                <a:solidFill>
                  <a:srgbClr val="2F2FFF"/>
                </a:solidFill>
                <a:latin typeface="+mn-ea"/>
                <a:ea typeface="+mn-ea"/>
                <a:sym typeface="+mn-ea"/>
              </a:rPr>
              <a:t>拉美</a:t>
            </a:r>
            <a:r>
              <a:rPr lang="zh-CN" altLang="en-US" sz="2400" b="1" dirty="0">
                <a:solidFill>
                  <a:srgbClr val="2F2FFF"/>
                </a:solidFill>
                <a:latin typeface="+mn-ea"/>
                <a:ea typeface="+mn-ea"/>
                <a:sym typeface="+mn-ea"/>
              </a:rPr>
              <a:t>地区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的情况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" name="文本框 3"/>
          <p:cNvSpPr txBox="1"/>
          <p:nvPr>
            <p:custDataLst>
              <p:tags r:id="rId3"/>
            </p:custDataLst>
          </p:nvPr>
        </p:nvSpPr>
        <p:spPr>
          <a:xfrm>
            <a:off x="1205234" y="1347614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2F2FFF"/>
                </a:solidFill>
                <a:latin typeface="+mn-ea"/>
                <a:ea typeface="+mn-ea"/>
              </a:rPr>
              <a:t>拉美人民维护国家主权的斗争</a:t>
            </a:r>
            <a:endParaRPr lang="zh-CN" altLang="en-US" sz="2400" b="1" dirty="0">
              <a:solidFill>
                <a:srgbClr val="2F2FFF"/>
              </a:solidFill>
              <a:latin typeface="+mn-ea"/>
              <a:ea typeface="+mn-ea"/>
            </a:endParaRPr>
          </a:p>
        </p:txBody>
      </p:sp>
      <p:sp>
        <p:nvSpPr>
          <p:cNvPr id="6" name="文本框 5"/>
          <p:cNvSpPr txBox="1"/>
          <p:nvPr>
            <p:custDataLst>
              <p:tags r:id="rId4"/>
            </p:custDataLst>
          </p:nvPr>
        </p:nvSpPr>
        <p:spPr>
          <a:xfrm>
            <a:off x="868740" y="1838661"/>
            <a:ext cx="7435729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>
                <a:latin typeface="+mn-ea"/>
                <a:ea typeface="+mn-ea"/>
                <a:cs typeface="方正大黑体_GBK" panose="02010600010101010101" charset="-122"/>
                <a:sym typeface="+mn-ea"/>
              </a:rPr>
              <a:t>  </a:t>
            </a:r>
            <a:r>
              <a:rPr lang="zh-CN" altLang="en-US" sz="2400" b="1" dirty="0">
                <a:latin typeface="+mn-ea"/>
                <a:ea typeface="+mn-ea"/>
                <a:cs typeface="方正大黑体_GBK" panose="02010600010101010101" charset="-122"/>
                <a:sym typeface="+mn-ea"/>
              </a:rPr>
              <a:t>拉美国家已经取得独立，为啥还要进行斗争？</a:t>
            </a:r>
            <a:endParaRPr lang="zh-CN" altLang="en-US" sz="2400" b="1" dirty="0">
              <a:latin typeface="+mn-ea"/>
              <a:ea typeface="+mn-ea"/>
              <a:cs typeface="方正大黑体_GBK" panose="02010600010101010101" charset="-122"/>
              <a:sym typeface="+mn-ea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95536" y="3317137"/>
            <a:ext cx="8640960" cy="130420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易错点：</a:t>
            </a:r>
            <a:endParaRPr lang="zh-CN" altLang="en-US" sz="21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defTabSz="115189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亚、非国家争取独立是为了</a:t>
            </a:r>
            <a:r>
              <a:rPr lang="zh-CN" altLang="en-US" sz="2100" b="1" dirty="0">
                <a:solidFill>
                  <a:srgbClr val="2F2FFF"/>
                </a:solidFill>
                <a:latin typeface="+mn-ea"/>
                <a:ea typeface="+mn-ea"/>
                <a:sym typeface="+mn-ea"/>
              </a:rPr>
              <a:t>摆脱殖民统治</a:t>
            </a:r>
            <a:r>
              <a:rPr lang="zh-CN" altLang="en-US" sz="2100" b="1" dirty="0">
                <a:solidFill>
                  <a:srgbClr val="7030A0"/>
                </a:solidFill>
                <a:latin typeface="+mn-ea"/>
                <a:ea typeface="+mn-ea"/>
                <a:sym typeface="+mn-ea"/>
              </a:rPr>
              <a:t>。</a:t>
            </a:r>
            <a:endParaRPr lang="zh-CN" altLang="en-US" sz="2100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defTabSz="115189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拉美国家斗争是为了</a:t>
            </a:r>
            <a:r>
              <a:rPr lang="zh-CN" altLang="en-US" sz="2100" b="1" dirty="0">
                <a:solidFill>
                  <a:srgbClr val="2F2FFF"/>
                </a:solidFill>
                <a:latin typeface="+mn-ea"/>
                <a:ea typeface="+mn-ea"/>
                <a:sym typeface="+mn-ea"/>
              </a:rPr>
              <a:t>摆脱美国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的</a:t>
            </a:r>
            <a:r>
              <a:rPr lang="zh-CN" altLang="en-US" sz="2100" b="1" dirty="0">
                <a:solidFill>
                  <a:srgbClr val="2F2FFF"/>
                </a:solidFill>
                <a:latin typeface="+mn-ea"/>
                <a:ea typeface="+mn-ea"/>
                <a:sym typeface="+mn-ea"/>
              </a:rPr>
              <a:t>经济或政治控制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，不是摆脱殖民统治。</a:t>
            </a:r>
            <a:endParaRPr lang="zh-CN" altLang="en-US" sz="21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7" name="文本框 6"/>
          <p:cNvSpPr txBox="1"/>
          <p:nvPr>
            <p:custDataLst>
              <p:tags r:id="rId6"/>
            </p:custDataLst>
          </p:nvPr>
        </p:nvSpPr>
        <p:spPr>
          <a:xfrm>
            <a:off x="467545" y="2332637"/>
            <a:ext cx="8291570" cy="984500"/>
          </a:xfrm>
          <a:prstGeom prst="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lgDash"/>
          </a:ln>
        </p:spPr>
        <p:txBody>
          <a:bodyPr wrap="square" rtlCol="0">
            <a:spAutoFit/>
          </a:bodyPr>
          <a:lstStyle/>
          <a:p>
            <a:pPr defTabSz="86360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dirty="0">
                <a:solidFill>
                  <a:srgbClr val="0070C0"/>
                </a:solidFill>
                <a:latin typeface="+mn-ea"/>
                <a:ea typeface="+mn-ea"/>
              </a:rPr>
              <a:t>    </a:t>
            </a:r>
            <a:r>
              <a:rPr lang="zh-CN" altLang="en-US" sz="2400" b="1" dirty="0" smtClean="0">
                <a:solidFill>
                  <a:srgbClr val="0070C0"/>
                </a:solidFill>
                <a:latin typeface="+mn-ea"/>
                <a:ea typeface="+mn-ea"/>
              </a:rPr>
              <a:t>长期以来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，美国视拉丁美洲地区为其传统的势力范围（</a:t>
            </a:r>
            <a:r>
              <a:rPr lang="en-US" altLang="zh-CN" sz="2400" b="1" dirty="0">
                <a:solidFill>
                  <a:srgbClr val="0070C0"/>
                </a:solidFill>
                <a:latin typeface="+mn-ea"/>
                <a:ea typeface="+mn-ea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  <a:sym typeface="+mn-ea"/>
              </a:rPr>
              <a:t>后院</a:t>
            </a:r>
            <a:r>
              <a:rPr lang="en-US" altLang="zh-CN" sz="2400" b="1" dirty="0">
                <a:solidFill>
                  <a:srgbClr val="0070C0"/>
                </a:solidFill>
                <a:latin typeface="+mn-ea"/>
                <a:ea typeface="+mn-ea"/>
              </a:rPr>
              <a:t>”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），是它的</a:t>
            </a:r>
            <a:r>
              <a:rPr lang="en-US" altLang="zh-CN" sz="2400" b="1" dirty="0">
                <a:solidFill>
                  <a:srgbClr val="0070C0"/>
                </a:solidFill>
                <a:latin typeface="+mn-ea"/>
                <a:ea typeface="+mn-ea"/>
              </a:rPr>
              <a:t>“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一亩三分地</a:t>
            </a:r>
            <a:r>
              <a:rPr lang="en-US" altLang="zh-CN" sz="2400" b="1" dirty="0">
                <a:solidFill>
                  <a:srgbClr val="0070C0"/>
                </a:solidFill>
                <a:latin typeface="+mn-ea"/>
                <a:ea typeface="+mn-ea"/>
              </a:rPr>
              <a:t>”</a:t>
            </a:r>
            <a:r>
              <a:rPr lang="zh-CN" altLang="en-US" sz="2400" b="1" dirty="0">
                <a:solidFill>
                  <a:srgbClr val="0070C0"/>
                </a:solidFill>
                <a:latin typeface="+mn-ea"/>
                <a:ea typeface="+mn-ea"/>
              </a:rPr>
              <a:t>。</a:t>
            </a:r>
            <a:endParaRPr lang="zh-CN" altLang="en-US" sz="2400" b="1" dirty="0">
              <a:solidFill>
                <a:srgbClr val="0070C0"/>
              </a:solidFill>
              <a:latin typeface="+mn-ea"/>
              <a:ea typeface="+mn-ea"/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10" grpId="0"/>
      <p:bldP spid="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5967730" y="704215"/>
            <a:ext cx="2868930" cy="2994660"/>
          </a:xfrm>
          <a:prstGeom prst="rect">
            <a:avLst/>
          </a:prstGeom>
        </p:spPr>
      </p:pic>
      <p:sp>
        <p:nvSpPr>
          <p:cNvPr id="4" name="文本框 3"/>
          <p:cNvSpPr txBox="1"/>
          <p:nvPr>
            <p:custDataLst>
              <p:tags r:id="rId4"/>
            </p:custDataLst>
          </p:nvPr>
        </p:nvSpPr>
        <p:spPr>
          <a:xfrm>
            <a:off x="611560" y="726440"/>
            <a:ext cx="20654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+mn-ea"/>
                <a:ea typeface="+mn-ea"/>
              </a:rPr>
              <a:t>1.</a:t>
            </a:r>
            <a:r>
              <a:rPr lang="zh-CN" altLang="en-US" sz="2400" b="1" dirty="0" smtClean="0">
                <a:solidFill>
                  <a:srgbClr val="2F2FFF"/>
                </a:solidFill>
                <a:latin typeface="+mn-ea"/>
                <a:ea typeface="+mn-ea"/>
              </a:rPr>
              <a:t>古巴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革命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8" name="文本框 7"/>
          <p:cNvSpPr txBox="1"/>
          <p:nvPr>
            <p:custDataLst>
              <p:tags r:id="rId5"/>
            </p:custDataLst>
          </p:nvPr>
        </p:nvSpPr>
        <p:spPr>
          <a:xfrm>
            <a:off x="654725" y="1192986"/>
            <a:ext cx="1112805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背景：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9" name="文本框 8"/>
          <p:cNvSpPr txBox="1"/>
          <p:nvPr>
            <p:custDataLst>
              <p:tags r:id="rId6"/>
            </p:custDataLst>
          </p:nvPr>
        </p:nvSpPr>
        <p:spPr>
          <a:xfrm>
            <a:off x="677416" y="2182093"/>
            <a:ext cx="173156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斗争情况：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679967" y="1660204"/>
            <a:ext cx="5134739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古巴在政治和经济上长期被美国控制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12" name="文本框 11"/>
          <p:cNvSpPr txBox="1"/>
          <p:nvPr>
            <p:custDataLst>
              <p:tags r:id="rId8"/>
            </p:custDataLst>
          </p:nvPr>
        </p:nvSpPr>
        <p:spPr>
          <a:xfrm>
            <a:off x="702418" y="2643758"/>
            <a:ext cx="4968551" cy="186512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古巴人民在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卡斯特罗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等人的领导下，经过数年的武装斗争，最终在</a:t>
            </a:r>
            <a:r>
              <a:rPr lang="en-US" altLang="zh-CN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1959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年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推翻了美国支持的独裁</a:t>
            </a: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政权，建立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了古巴共和国。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  <a:sym typeface="+mn-ea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0"/>
          <a:stretch>
            <a:fillRect/>
          </a:stretch>
        </p:blipFill>
        <p:spPr>
          <a:xfrm>
            <a:off x="5812155" y="3436620"/>
            <a:ext cx="3024505" cy="1362710"/>
          </a:xfrm>
          <a:prstGeom prst="rect">
            <a:avLst/>
          </a:prstGeom>
        </p:spPr>
      </p:pic>
      <p:sp>
        <p:nvSpPr>
          <p:cNvPr id="6" name="椭圆 5"/>
          <p:cNvSpPr/>
          <p:nvPr/>
        </p:nvSpPr>
        <p:spPr>
          <a:xfrm>
            <a:off x="7164070" y="1314450"/>
            <a:ext cx="534035" cy="24130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36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  <a:latin typeface="+mn-ea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7164070" y="1708150"/>
            <a:ext cx="511175" cy="248920"/>
          </a:xfrm>
          <a:prstGeom prst="ellipse">
            <a:avLst/>
          </a:prstGeom>
          <a:noFill/>
          <a:ln w="381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3600" fontAlgn="base">
              <a:spcBef>
                <a:spcPct val="0"/>
              </a:spcBef>
              <a:spcAft>
                <a:spcPct val="0"/>
              </a:spcAft>
            </a:pPr>
            <a:endParaRPr lang="zh-CN" altLang="en-US" sz="2400">
              <a:solidFill>
                <a:prstClr val="white"/>
              </a:solidFill>
              <a:latin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2"/>
          <a:stretch>
            <a:fillRect/>
          </a:stretch>
        </p:blipFill>
        <p:spPr>
          <a:xfrm>
            <a:off x="6033135" y="726440"/>
            <a:ext cx="2800350" cy="2752090"/>
          </a:xfrm>
          <a:prstGeom prst="rect">
            <a:avLst/>
          </a:prstGeom>
        </p:spPr>
      </p:pic>
    </p:spTree>
    <p:custDataLst>
      <p:tags r:id="rId13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6" grpId="0" animBg="1"/>
      <p:bldP spid="6" grpId="1" animBg="1"/>
      <p:bldP spid="7" grpId="0" animBg="1"/>
      <p:bldP spid="7" grpId="1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"/>
          <p:cNvSpPr txBox="1"/>
          <p:nvPr>
            <p:custDataLst>
              <p:tags r:id="rId1"/>
            </p:custDataLst>
          </p:nvPr>
        </p:nvSpPr>
        <p:spPr>
          <a:xfrm>
            <a:off x="558655" y="987574"/>
            <a:ext cx="1731564" cy="461665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发展道路：</a:t>
            </a:r>
            <a:endParaRPr lang="zh-CN" altLang="en-US" sz="2400" b="1" dirty="0">
              <a:solidFill>
                <a:srgbClr val="FF0000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3" name="文本框 12"/>
          <p:cNvSpPr txBox="1"/>
          <p:nvPr>
            <p:custDataLst>
              <p:tags r:id="rId2"/>
            </p:custDataLst>
          </p:nvPr>
        </p:nvSpPr>
        <p:spPr>
          <a:xfrm>
            <a:off x="2123728" y="968684"/>
            <a:ext cx="6192688" cy="11137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  <a:sym typeface="+mn-ea"/>
              </a:rPr>
              <a:t>古巴共和国挫败了美国支持的雇佣军入侵，走上了</a:t>
            </a:r>
            <a:r>
              <a:rPr lang="zh-CN" altLang="en-US" sz="2400" b="1" dirty="0">
                <a:solidFill>
                  <a:srgbClr val="0000FF"/>
                </a:solidFill>
                <a:latin typeface="+mn-ea"/>
                <a:ea typeface="+mn-ea"/>
                <a:sym typeface="+mn-ea"/>
              </a:rPr>
              <a:t>社会主义发展道路。</a:t>
            </a:r>
            <a:endParaRPr lang="zh-CN" altLang="en-US" sz="2400" b="1" dirty="0">
              <a:solidFill>
                <a:srgbClr val="0000FF"/>
              </a:solidFill>
              <a:latin typeface="+mn-ea"/>
              <a:ea typeface="+mn-ea"/>
              <a:sym typeface="+mn-ea"/>
            </a:endParaRPr>
          </a:p>
        </p:txBody>
      </p:sp>
      <p:sp>
        <p:nvSpPr>
          <p:cNvPr id="4" name="矩形标注 3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11760" y="2355726"/>
            <a:ext cx="5904656" cy="946785"/>
          </a:xfrm>
          <a:prstGeom prst="wedgeRectCallout">
            <a:avLst>
              <a:gd name="adj1" fmla="val -27051"/>
              <a:gd name="adj2" fmla="val -78745"/>
            </a:avLst>
          </a:prstGeom>
          <a:solidFill>
            <a:schemeClr val="accent1">
              <a:lumMod val="20000"/>
              <a:lumOff val="80000"/>
            </a:schemeClr>
          </a:solidFill>
          <a:ln w="19050" algn="ctr">
            <a:solidFill>
              <a:srgbClr val="0070C0"/>
            </a:solidFill>
            <a:round/>
          </a:ln>
        </p:spPr>
        <p:txBody>
          <a:bodyPr/>
          <a:lstStyle/>
          <a:p>
            <a:pPr defTabSz="115189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>
                <a:solidFill>
                  <a:srgbClr val="222222"/>
                </a:solidFill>
                <a:latin typeface="+mn-ea"/>
                <a:ea typeface="+mn-ea"/>
                <a:cs typeface="微软雅黑" panose="020B0503020204020204" charset="-122"/>
              </a:rPr>
              <a:t>古巴最终成为了拉美乃至西半球的第一个</a:t>
            </a:r>
            <a:r>
              <a:rPr lang="zh-CN" altLang="en-US" sz="2400" b="1">
                <a:solidFill>
                  <a:srgbClr val="FF0000"/>
                </a:solidFill>
                <a:latin typeface="+mn-ea"/>
                <a:ea typeface="+mn-ea"/>
                <a:cs typeface="微软雅黑" panose="020B0503020204020204" charset="-122"/>
              </a:rPr>
              <a:t>社会主义国家</a:t>
            </a:r>
            <a:endParaRPr lang="zh-CN" altLang="en-US" sz="2400" b="1">
              <a:solidFill>
                <a:srgbClr val="FF0000"/>
              </a:solidFill>
              <a:latin typeface="+mn-ea"/>
              <a:ea typeface="+mn-ea"/>
              <a:cs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>
            <p:custDataLst>
              <p:tags r:id="rId1"/>
            </p:custDataLst>
          </p:nvPr>
        </p:nvSpPr>
        <p:spPr>
          <a:xfrm>
            <a:off x="285115" y="704215"/>
            <a:ext cx="8602980" cy="4131945"/>
          </a:xfrm>
          <a:prstGeom prst="rect">
            <a:avLst/>
          </a:prstGeom>
          <a:noFill/>
          <a:ln w="34925" cmpd="sng">
            <a:solidFill>
              <a:schemeClr val="accent5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>
            <p:custDataLst>
              <p:tags r:id="rId2"/>
            </p:custDataLst>
          </p:nvPr>
        </p:nvSpPr>
        <p:spPr>
          <a:xfrm>
            <a:off x="611560" y="771550"/>
            <a:ext cx="3528391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400" b="1" dirty="0" smtClean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巴拿马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收回运河主权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pic>
        <p:nvPicPr>
          <p:cNvPr id="45059" name="Picture 4" descr="巴拿马运河1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rcRect b="8575"/>
          <a:stretch>
            <a:fillRect/>
          </a:stretch>
        </p:blipFill>
        <p:spPr bwMode="auto">
          <a:xfrm>
            <a:off x="792279" y="1257516"/>
            <a:ext cx="3166951" cy="2616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图片 9" descr="t016e7dd85872d8ba2d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 bwMode="auto">
          <a:xfrm>
            <a:off x="4860032" y="1371442"/>
            <a:ext cx="3125302" cy="25026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>
            <p:custDataLst>
              <p:tags r:id="rId7"/>
            </p:custDataLst>
          </p:nvPr>
        </p:nvSpPr>
        <p:spPr>
          <a:xfrm>
            <a:off x="512746" y="1341656"/>
            <a:ext cx="8208912" cy="244827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 defTabSz="1151890" eaLnBrk="0" fontAlgn="base" hangingPunct="0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3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3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300" b="1" noProof="1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）运河地位：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巴拿马运河是通过巴拿马地峡沟通大西洋与太平洋的通航运河。全长约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82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千米，宽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152—304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米。工程前后历时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30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1914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年正式开通后，美国霸占了运河及其两岸狭长地带的运河区，变成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国中之国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。巴拿马运河与苏伊士运河同样具有世界战略意义，因此素有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</a:t>
            </a:r>
            <a:r>
              <a:rPr lang="zh-CN" altLang="en-US" sz="2300" b="1" noProof="1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世界桥梁</a:t>
            </a:r>
            <a:r>
              <a:rPr lang="en-US" altLang="zh-CN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”</a:t>
            </a:r>
            <a:r>
              <a:rPr lang="zh-CN" altLang="en-US" sz="2300" b="1" noProof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之称。</a:t>
            </a:r>
            <a:endParaRPr lang="zh-CN" altLang="en-US" sz="2300" b="1" noProof="1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8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5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67544" y="987574"/>
            <a:ext cx="8356600" cy="29731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(2)</a:t>
            </a:r>
            <a:r>
              <a:rPr lang="zh-CN" altLang="en-US" sz="2400" b="1" kern="100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过程：</a:t>
            </a:r>
            <a:endParaRPr lang="en-US" altLang="zh-CN" sz="2400" b="1" kern="100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20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世纪六七十年代，巴拿马不断爆发群众性的反美运动，要求收回运河区主权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1977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年，巴拿马与美国签订条约，收回了运河区的海关、邮政、司法等主权，并参与运河的管理和营运。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）</a:t>
            </a:r>
            <a:r>
              <a:rPr lang="en-US" altLang="zh-CN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1999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年底，巴拿马收回了运河区的全部主权。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矩形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9552" y="771550"/>
            <a:ext cx="780415" cy="3994277"/>
          </a:xfrm>
          <a:prstGeom prst="rect">
            <a:avLst/>
          </a:prstGeom>
          <a:noFill/>
          <a:ln w="38100">
            <a:noFill/>
          </a:ln>
          <a:effectLst>
            <a:outerShdw blurRad="101600" dist="50800" dir="5400000" algn="ctr" rotWithShape="0">
              <a:schemeClr val="bg1">
                <a:alpha val="6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15169" tIns="57584" rIns="115169" bIns="57584">
            <a:spAutoFit/>
          </a:bodyPr>
          <a:lstStyle/>
          <a:p>
            <a:pPr algn="ctr" defTabSz="115189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</a:rPr>
              <a:t>亚非拉国家的新发展</a:t>
            </a:r>
            <a:endParaRPr lang="zh-CN" altLang="en-US" sz="2800" b="1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</a:endParaRPr>
          </a:p>
        </p:txBody>
      </p:sp>
      <p:sp>
        <p:nvSpPr>
          <p:cNvPr id="47106" name="左大括号 5"/>
          <p:cNvSpPr/>
          <p:nvPr>
            <p:custDataLst>
              <p:tags r:id="rId2"/>
            </p:custDataLst>
          </p:nvPr>
        </p:nvSpPr>
        <p:spPr bwMode="auto">
          <a:xfrm>
            <a:off x="2494920" y="1350615"/>
            <a:ext cx="219075" cy="2238375"/>
          </a:xfrm>
          <a:prstGeom prst="leftBrace">
            <a:avLst>
              <a:gd name="adj1" fmla="val 24792"/>
              <a:gd name="adj2" fmla="val 49671"/>
            </a:avLst>
          </a:prstGeom>
          <a:solidFill>
            <a:schemeClr val="bg1"/>
          </a:solidFill>
          <a:ln w="38100" algn="ctr">
            <a:solidFill>
              <a:srgbClr val="0070C0"/>
            </a:solidFill>
            <a:round/>
          </a:ln>
        </p:spPr>
        <p:txBody>
          <a:bodyPr lIns="115169" tIns="57584" rIns="115169" bIns="57584"/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0" name="左大括号 9"/>
          <p:cNvSpPr/>
          <p:nvPr>
            <p:custDataLst>
              <p:tags r:id="rId3"/>
            </p:custDataLst>
          </p:nvPr>
        </p:nvSpPr>
        <p:spPr bwMode="auto">
          <a:xfrm>
            <a:off x="3554325" y="2859057"/>
            <a:ext cx="188277" cy="985402"/>
          </a:xfrm>
          <a:prstGeom prst="leftBrace">
            <a:avLst>
              <a:gd name="adj1" fmla="val 31415"/>
              <a:gd name="adj2" fmla="val 50000"/>
            </a:avLst>
          </a:prstGeom>
          <a:solidFill>
            <a:schemeClr val="bg1"/>
          </a:solidFill>
          <a:ln w="38100" algn="ctr">
            <a:solidFill>
              <a:srgbClr val="0070C0"/>
            </a:solidFill>
            <a:round/>
          </a:ln>
        </p:spPr>
        <p:txBody>
          <a:bodyPr lIns="115169" tIns="57584" rIns="115169" bIns="57584"/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1" name="矩形 10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3759346" y="3512668"/>
            <a:ext cx="3326383" cy="48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巴拿马：收回运河主权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2" name="矩形 11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3739300" y="2654238"/>
            <a:ext cx="4846253" cy="5144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5169" tIns="57584" rIns="115169" bIns="57584">
            <a:spAutoFit/>
          </a:bodyPr>
          <a:lstStyle/>
          <a:p>
            <a:pPr defTabSz="115189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古巴</a:t>
            </a: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</a:rPr>
              <a:t>：走上</a:t>
            </a: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发展</a:t>
            </a: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</a:rPr>
              <a:t>社会主义道路</a:t>
            </a:r>
            <a:endParaRPr lang="zh-CN" altLang="en-US" sz="2400" b="1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3" name="矩形 12"/>
          <p:cNvSpPr>
            <a:spLocks noChangeArrowheads="1"/>
          </p:cNvSpPr>
          <p:nvPr>
            <p:custDataLst>
              <p:tags r:id="rId6"/>
            </p:custDataLst>
          </p:nvPr>
        </p:nvSpPr>
        <p:spPr bwMode="auto">
          <a:xfrm>
            <a:off x="3616499" y="1200057"/>
            <a:ext cx="1779486" cy="48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</a:rPr>
              <a:t>新中国成立</a:t>
            </a:r>
            <a:endParaRPr lang="zh-CN" altLang="en-US" sz="2400" b="1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4" name="矩形 13"/>
          <p:cNvSpPr>
            <a:spLocks noChangeArrowheads="1"/>
          </p:cNvSpPr>
          <p:nvPr>
            <p:custDataLst>
              <p:tags r:id="rId7"/>
            </p:custDataLst>
          </p:nvPr>
        </p:nvSpPr>
        <p:spPr bwMode="auto">
          <a:xfrm>
            <a:off x="3631820" y="1685682"/>
            <a:ext cx="3541411" cy="97614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5169" tIns="57584" rIns="115169" bIns="57584">
            <a:spAutoFit/>
          </a:bodyPr>
          <a:lstStyle/>
          <a:p>
            <a:pPr defTabSz="115189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prstClr val="black"/>
                </a:solidFill>
                <a:latin typeface="+mn-ea"/>
                <a:ea typeface="+mn-ea"/>
              </a:rPr>
              <a:t>利比亚独立等；非洲年；纳米比亚独立</a:t>
            </a:r>
            <a:endParaRPr lang="zh-CN" altLang="en-US" sz="2400" b="1" dirty="0" smtClean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5" name="右大括号 14"/>
          <p:cNvSpPr/>
          <p:nvPr>
            <p:custDataLst>
              <p:tags r:id="rId8"/>
            </p:custDataLst>
          </p:nvPr>
        </p:nvSpPr>
        <p:spPr bwMode="auto">
          <a:xfrm>
            <a:off x="7255591" y="1350615"/>
            <a:ext cx="169863" cy="1085196"/>
          </a:xfrm>
          <a:prstGeom prst="rightBrace">
            <a:avLst>
              <a:gd name="adj1" fmla="val 29093"/>
              <a:gd name="adj2" fmla="val 50000"/>
            </a:avLst>
          </a:prstGeom>
          <a:solidFill>
            <a:schemeClr val="bg1"/>
          </a:solidFill>
          <a:ln w="38100" algn="ctr">
            <a:solidFill>
              <a:srgbClr val="0070C0"/>
            </a:solidFill>
            <a:round/>
          </a:ln>
        </p:spPr>
        <p:txBody>
          <a:bodyPr lIns="115169" tIns="57584" rIns="115169" bIns="57584"/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16" name="矩形 15"/>
          <p:cNvSpPr>
            <a:spLocks noChangeArrowheads="1"/>
          </p:cNvSpPr>
          <p:nvPr>
            <p:custDataLst>
              <p:tags r:id="rId9"/>
            </p:custDataLst>
          </p:nvPr>
        </p:nvSpPr>
        <p:spPr bwMode="auto">
          <a:xfrm>
            <a:off x="7358223" y="1565637"/>
            <a:ext cx="1572895" cy="7004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115169" tIns="57584" rIns="115169" bIns="57584">
            <a:no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万隆会议</a:t>
            </a:r>
            <a:endParaRPr lang="en-US" altLang="zh-CN" sz="2400" b="1" dirty="0">
              <a:solidFill>
                <a:prstClr val="black"/>
              </a:solidFill>
              <a:latin typeface="+mn-ea"/>
              <a:ea typeface="+mn-ea"/>
            </a:endParaRPr>
          </a:p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团结合作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18" name="矩形 17"/>
          <p:cNvSpPr/>
          <p:nvPr>
            <p:custDataLst>
              <p:tags r:id="rId10"/>
            </p:custDataLst>
          </p:nvPr>
        </p:nvSpPr>
        <p:spPr>
          <a:xfrm>
            <a:off x="1622446" y="2023230"/>
            <a:ext cx="851347" cy="485625"/>
          </a:xfrm>
          <a:prstGeom prst="rect">
            <a:avLst/>
          </a:prstGeom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  <a:ea typeface="+mn-ea"/>
              </a:rPr>
              <a:t>概况</a:t>
            </a:r>
            <a:endParaRPr lang="zh-CN" altLang="en-US" sz="2400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1" name="矩形 20"/>
          <p:cNvSpPr/>
          <p:nvPr>
            <p:custDataLst>
              <p:tags r:id="rId11"/>
            </p:custDataLst>
          </p:nvPr>
        </p:nvSpPr>
        <p:spPr>
          <a:xfrm>
            <a:off x="1691492" y="4280202"/>
            <a:ext cx="851347" cy="485625"/>
          </a:xfrm>
          <a:prstGeom prst="rect">
            <a:avLst/>
          </a:prstGeom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  <a:ea typeface="+mn-ea"/>
              </a:rPr>
              <a:t>意义</a:t>
            </a:r>
            <a:endParaRPr lang="zh-CN" altLang="en-US" sz="2400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3" name="矩形 22"/>
          <p:cNvSpPr/>
          <p:nvPr>
            <p:custDataLst>
              <p:tags r:id="rId12"/>
            </p:custDataLst>
          </p:nvPr>
        </p:nvSpPr>
        <p:spPr>
          <a:xfrm>
            <a:off x="1630232" y="701772"/>
            <a:ext cx="851347" cy="485625"/>
          </a:xfrm>
          <a:prstGeom prst="rect">
            <a:avLst/>
          </a:prstGeom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  <a:ea typeface="+mn-ea"/>
              </a:rPr>
              <a:t>背景</a:t>
            </a:r>
            <a:endParaRPr lang="zh-CN" altLang="en-US" sz="2400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24" name="TextBox 23"/>
          <p:cNvSpPr txBox="1"/>
          <p:nvPr>
            <p:custDataLst>
              <p:tags r:id="rId13"/>
            </p:custDataLst>
          </p:nvPr>
        </p:nvSpPr>
        <p:spPr>
          <a:xfrm>
            <a:off x="2454235" y="742723"/>
            <a:ext cx="6313774" cy="4446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20000"/>
              </a:lnSpc>
              <a:defRPr/>
            </a:pPr>
            <a:r>
              <a:rPr lang="zh-CN" altLang="en-US" sz="2200" b="1" dirty="0" smtClean="0">
                <a:latin typeface="+mn-ea"/>
                <a:ea typeface="+mn-ea"/>
              </a:rPr>
              <a:t>二战后：帝国主义力量；亚非拉；社会主义力量</a:t>
            </a:r>
            <a:endParaRPr lang="zh-CN" altLang="en-US" sz="2200" b="1" dirty="0" smtClean="0">
              <a:latin typeface="+mn-ea"/>
              <a:ea typeface="+mn-ea"/>
            </a:endParaRPr>
          </a:p>
        </p:txBody>
      </p:sp>
      <p:sp>
        <p:nvSpPr>
          <p:cNvPr id="47107" name="TextBox 6"/>
          <p:cNvSpPr txBox="1">
            <a:spLocks noChangeArrowheads="1"/>
          </p:cNvSpPr>
          <p:nvPr>
            <p:custDataLst>
              <p:tags r:id="rId14"/>
            </p:custDataLst>
          </p:nvPr>
        </p:nvSpPr>
        <p:spPr bwMode="auto">
          <a:xfrm>
            <a:off x="2748034" y="1187397"/>
            <a:ext cx="900430" cy="48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亚洲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08" name="矩形 7"/>
          <p:cNvSpPr>
            <a:spLocks noChangeArrowheads="1"/>
          </p:cNvSpPr>
          <p:nvPr>
            <p:custDataLst>
              <p:tags r:id="rId15"/>
            </p:custDataLst>
          </p:nvPr>
        </p:nvSpPr>
        <p:spPr bwMode="auto">
          <a:xfrm>
            <a:off x="2701999" y="3269856"/>
            <a:ext cx="851347" cy="48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拉美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7109" name="矩形 8"/>
          <p:cNvSpPr>
            <a:spLocks noChangeArrowheads="1"/>
          </p:cNvSpPr>
          <p:nvPr>
            <p:custDataLst>
              <p:tags r:id="rId16"/>
            </p:custDataLst>
          </p:nvPr>
        </p:nvSpPr>
        <p:spPr bwMode="auto">
          <a:xfrm>
            <a:off x="2755059" y="1672669"/>
            <a:ext cx="984242" cy="485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+mn-ea"/>
                <a:ea typeface="+mn-ea"/>
              </a:rPr>
              <a:t>非洲</a:t>
            </a:r>
            <a:endParaRPr lang="zh-CN" altLang="en-US" sz="2400" b="1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32" name="左大括号 5"/>
          <p:cNvSpPr/>
          <p:nvPr>
            <p:custDataLst>
              <p:tags r:id="rId17"/>
            </p:custDataLst>
          </p:nvPr>
        </p:nvSpPr>
        <p:spPr bwMode="auto">
          <a:xfrm>
            <a:off x="1281522" y="944583"/>
            <a:ext cx="348710" cy="3684895"/>
          </a:xfrm>
          <a:prstGeom prst="leftBrace">
            <a:avLst>
              <a:gd name="adj1" fmla="val 44508"/>
              <a:gd name="adj2" fmla="val 49671"/>
            </a:avLst>
          </a:prstGeom>
          <a:solidFill>
            <a:schemeClr val="bg1"/>
          </a:solidFill>
          <a:ln w="38100" algn="ctr">
            <a:solidFill>
              <a:srgbClr val="0070C0"/>
            </a:solidFill>
            <a:round/>
          </a:ln>
        </p:spPr>
        <p:txBody>
          <a:bodyPr lIns="115169" tIns="57584" rIns="115169" bIns="57584"/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prstClr val="black"/>
              </a:solidFill>
              <a:latin typeface="+mn-ea"/>
              <a:ea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10" grpId="0" bldLvl="0" animBg="1"/>
      <p:bldP spid="47111" grpId="0"/>
      <p:bldP spid="47112" grpId="0"/>
      <p:bldP spid="47113" grpId="0"/>
      <p:bldP spid="47114" grpId="0"/>
      <p:bldP spid="47115" grpId="0" bldLvl="0" animBg="1"/>
      <p:bldP spid="47116" grpId="0"/>
      <p:bldP spid="24" grpId="0"/>
      <p:bldP spid="47107" grpId="0"/>
      <p:bldP spid="47108" grpId="0"/>
      <p:bldP spid="4710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39552" y="771550"/>
            <a:ext cx="780415" cy="3994277"/>
          </a:xfrm>
          <a:prstGeom prst="rect">
            <a:avLst/>
          </a:prstGeom>
          <a:noFill/>
          <a:ln w="38100">
            <a:noFill/>
          </a:ln>
          <a:effectLst>
            <a:outerShdw blurRad="101600" dist="50800" dir="5400000" algn="ctr" rotWithShape="0">
              <a:schemeClr val="bg1">
                <a:alpha val="60000"/>
              </a:scheme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lIns="115169" tIns="57584" rIns="115169" bIns="57584">
            <a:spAutoFit/>
          </a:bodyPr>
          <a:lstStyle/>
          <a:p>
            <a:pPr algn="ctr" defTabSz="115189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800" b="1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</a:rPr>
              <a:t>亚非拉国家的新发展</a:t>
            </a:r>
            <a:endParaRPr lang="zh-CN" altLang="en-US" sz="2800" b="1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</a:endParaRPr>
          </a:p>
        </p:txBody>
      </p:sp>
      <p:sp>
        <p:nvSpPr>
          <p:cNvPr id="3" name="左大括号 5"/>
          <p:cNvSpPr/>
          <p:nvPr>
            <p:custDataLst>
              <p:tags r:id="rId2"/>
            </p:custDataLst>
          </p:nvPr>
        </p:nvSpPr>
        <p:spPr bwMode="auto">
          <a:xfrm>
            <a:off x="1281522" y="944583"/>
            <a:ext cx="348710" cy="3684895"/>
          </a:xfrm>
          <a:prstGeom prst="leftBrace">
            <a:avLst>
              <a:gd name="adj1" fmla="val 44508"/>
              <a:gd name="adj2" fmla="val 49671"/>
            </a:avLst>
          </a:prstGeom>
          <a:solidFill>
            <a:schemeClr val="bg1"/>
          </a:solidFill>
          <a:ln w="38100" algn="ctr">
            <a:solidFill>
              <a:srgbClr val="0070C0"/>
            </a:solidFill>
            <a:round/>
          </a:ln>
        </p:spPr>
        <p:txBody>
          <a:bodyPr lIns="115169" tIns="57584" rIns="115169" bIns="57584"/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1691491" y="843558"/>
            <a:ext cx="851347" cy="485625"/>
          </a:xfrm>
          <a:prstGeom prst="rect">
            <a:avLst/>
          </a:prstGeom>
        </p:spPr>
        <p:txBody>
          <a:bodyPr wrap="none" lIns="115169" tIns="57584" rIns="115169" bIns="57584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dirty="0">
                <a:ln w="3175">
                  <a:solidFill>
                    <a:prstClr val="black"/>
                  </a:solidFill>
                </a:ln>
                <a:solidFill>
                  <a:prstClr val="black"/>
                </a:solidFill>
                <a:latin typeface="+mn-ea"/>
                <a:ea typeface="+mn-ea"/>
              </a:rPr>
              <a:t>意义</a:t>
            </a:r>
            <a:endParaRPr lang="zh-CN" altLang="en-US" sz="2400" dirty="0">
              <a:ln w="3175">
                <a:solidFill>
                  <a:prstClr val="black"/>
                </a:solidFill>
              </a:ln>
              <a:solidFill>
                <a:prstClr val="black"/>
              </a:solidFill>
              <a:latin typeface="+mn-ea"/>
              <a:ea typeface="+mn-ea"/>
            </a:endParaRPr>
          </a:p>
        </p:txBody>
      </p:sp>
      <p:sp>
        <p:nvSpPr>
          <p:cNvPr id="5" name="文本框 5"/>
          <p:cNvSpPr txBox="1"/>
          <p:nvPr>
            <p:custDataLst>
              <p:tags r:id="rId4"/>
            </p:custDataLst>
          </p:nvPr>
        </p:nvSpPr>
        <p:spPr>
          <a:xfrm>
            <a:off x="1691491" y="1329183"/>
            <a:ext cx="7200800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1.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亚非拉取得了</a:t>
            </a:r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国家独立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，</a:t>
            </a:r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经济迅速发展</a:t>
            </a:r>
            <a:r>
              <a:rPr lang="en-US" altLang="zh-CN" sz="2100" b="1" dirty="0">
                <a:latin typeface="+mn-ea"/>
                <a:ea typeface="+mn-ea"/>
                <a:sym typeface="+mn-ea"/>
              </a:rPr>
              <a:t>,</a:t>
            </a:r>
            <a:r>
              <a:rPr lang="zh-CN" altLang="en-US" sz="2100" b="1" dirty="0">
                <a:latin typeface="+mn-ea"/>
                <a:ea typeface="+mn-ea"/>
                <a:sym typeface="+mn-ea"/>
              </a:rPr>
              <a:t>改变了落后面貌；</a:t>
            </a:r>
            <a:endParaRPr lang="zh-CN" altLang="en-US" sz="2100" b="1" dirty="0">
              <a:latin typeface="+mn-ea"/>
              <a:ea typeface="+mn-ea"/>
              <a:sym typeface="+mn-ea"/>
            </a:endParaRPr>
          </a:p>
        </p:txBody>
      </p:sp>
      <p:sp>
        <p:nvSpPr>
          <p:cNvPr id="6" name="文本框 6"/>
          <p:cNvSpPr txBox="1"/>
          <p:nvPr>
            <p:custDataLst>
              <p:tags r:id="rId5"/>
            </p:custDataLst>
          </p:nvPr>
        </p:nvSpPr>
        <p:spPr>
          <a:xfrm>
            <a:off x="1713874" y="1765425"/>
            <a:ext cx="3150235" cy="41549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2.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使</a:t>
            </a:r>
            <a:r>
              <a:rPr lang="zh-CN" altLang="en-US" sz="2100" b="1" dirty="0">
                <a:solidFill>
                  <a:srgbClr val="FF0000"/>
                </a:solidFill>
                <a:latin typeface="+mn-ea"/>
                <a:ea typeface="+mn-ea"/>
                <a:sym typeface="+mn-ea"/>
              </a:rPr>
              <a:t>殖民体系崩溃</a:t>
            </a:r>
            <a:r>
              <a:rPr lang="zh-CN" altLang="en-US" sz="2100" b="1" dirty="0" smtClean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；</a:t>
            </a:r>
            <a:endParaRPr lang="zh-CN" altLang="en-US" sz="2100" b="1" dirty="0" smtClean="0">
              <a:solidFill>
                <a:prstClr val="black"/>
              </a:solidFill>
              <a:latin typeface="+mn-ea"/>
              <a:ea typeface="+mn-ea"/>
              <a:cs typeface="方正大黑体_GBK" panose="02010600010101010101" charset="-122"/>
              <a:sym typeface="+mn-ea"/>
            </a:endParaRPr>
          </a:p>
        </p:txBody>
      </p:sp>
      <p:sp>
        <p:nvSpPr>
          <p:cNvPr id="7" name="文本框 8"/>
          <p:cNvSpPr txBox="1"/>
          <p:nvPr>
            <p:custDataLst>
              <p:tags r:id="rId6"/>
            </p:custDataLst>
          </p:nvPr>
        </p:nvSpPr>
        <p:spPr>
          <a:xfrm>
            <a:off x="1740659" y="3147814"/>
            <a:ext cx="7229864" cy="41549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100" b="1" dirty="0" smtClean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4.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促进了世界的和平与</a:t>
            </a:r>
            <a:r>
              <a:rPr lang="zh-CN" altLang="en-US" sz="2100" b="1" dirty="0" smtClean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发展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；</a:t>
            </a:r>
            <a:r>
              <a:rPr lang="zh-CN" altLang="en-US" sz="2100" b="1" dirty="0" smtClean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推动</a:t>
            </a:r>
            <a:r>
              <a:rPr lang="zh-CN" altLang="en-US" sz="2100" b="1" dirty="0">
                <a:solidFill>
                  <a:prstClr val="black"/>
                </a:solidFill>
                <a:latin typeface="+mn-ea"/>
                <a:ea typeface="+mn-ea"/>
                <a:cs typeface="方正大黑体_GBK" panose="02010600010101010101" charset="-122"/>
                <a:sym typeface="+mn-ea"/>
              </a:rPr>
              <a:t>世界多极化趋势发展……</a:t>
            </a:r>
            <a:endParaRPr lang="zh-CN" altLang="en-US" sz="2100" b="1" dirty="0">
              <a:solidFill>
                <a:prstClr val="black"/>
              </a:solidFill>
              <a:latin typeface="+mn-ea"/>
              <a:ea typeface="+mn-ea"/>
              <a:cs typeface="方正大黑体_GBK" panose="02010600010101010101" charset="-122"/>
              <a:sym typeface="+mn-ea"/>
            </a:endParaRPr>
          </a:p>
        </p:txBody>
      </p:sp>
      <p:sp>
        <p:nvSpPr>
          <p:cNvPr id="8" name="TextBox 7"/>
          <p:cNvSpPr txBox="1"/>
          <p:nvPr>
            <p:custDataLst>
              <p:tags r:id="rId7"/>
            </p:custDataLst>
          </p:nvPr>
        </p:nvSpPr>
        <p:spPr>
          <a:xfrm>
            <a:off x="1713874" y="2202704"/>
            <a:ext cx="7082786" cy="844718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zh-CN"/>
            </a:defPPr>
            <a:lvl1pPr defTabSz="863600" fontAlgn="base">
              <a:spcBef>
                <a:spcPct val="0"/>
              </a:spcBef>
              <a:spcAft>
                <a:spcPct val="0"/>
              </a:spcAft>
              <a:defRPr sz="2400" b="1">
                <a:solidFill>
                  <a:prstClr val="black"/>
                </a:solidFill>
                <a:latin typeface="宋体" panose="02010600030101010101" pitchFamily="2" charset="-122"/>
                <a:ea typeface="宋体" panose="02010600030101010101" pitchFamily="2" charset="-122"/>
                <a:cs typeface="方正大黑体_GBK" panose="02010600010101010101" charset="-122"/>
              </a:defRPr>
            </a:lvl1pPr>
          </a:lstStyle>
          <a:p>
            <a:pPr>
              <a:lnSpc>
                <a:spcPct val="125000"/>
              </a:lnSpc>
            </a:pPr>
            <a:r>
              <a:rPr lang="en-US" altLang="zh-CN" sz="2100" dirty="0">
                <a:latin typeface="+mn-ea"/>
                <a:ea typeface="+mn-ea"/>
                <a:sym typeface="+mn-ea"/>
              </a:rPr>
              <a:t>3.</a:t>
            </a:r>
            <a:r>
              <a:rPr lang="zh-CN" altLang="en-US" sz="2100" dirty="0">
                <a:latin typeface="+mn-ea"/>
                <a:ea typeface="+mn-ea"/>
                <a:sym typeface="+mn-ea"/>
              </a:rPr>
              <a:t>发展中国家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ea typeface="+mn-ea"/>
                <a:cs typeface="+mn-cs"/>
                <a:sym typeface="+mn-ea"/>
              </a:rPr>
              <a:t>作为一支新兴独立的政治力量登上国际舞台</a:t>
            </a:r>
            <a:r>
              <a:rPr lang="en-US" altLang="zh-CN" sz="2100" dirty="0">
                <a:solidFill>
                  <a:srgbClr val="FF0000"/>
                </a:solidFill>
                <a:latin typeface="+mn-ea"/>
                <a:ea typeface="+mn-ea"/>
                <a:cs typeface="+mn-cs"/>
                <a:sym typeface="+mn-ea"/>
              </a:rPr>
              <a:t>,</a:t>
            </a:r>
            <a:r>
              <a:rPr lang="zh-CN" altLang="en-US" sz="2100" dirty="0">
                <a:solidFill>
                  <a:srgbClr val="FF0000"/>
                </a:solidFill>
                <a:latin typeface="+mn-ea"/>
                <a:ea typeface="+mn-ea"/>
                <a:cs typeface="+mn-cs"/>
                <a:sym typeface="+mn-ea"/>
              </a:rPr>
              <a:t>在国际上发挥着越来越重要的作用；</a:t>
            </a:r>
            <a:endParaRPr lang="zh-CN" altLang="en-US" sz="2100" dirty="0">
              <a:solidFill>
                <a:srgbClr val="FF0000"/>
              </a:solidFill>
              <a:latin typeface="+mn-ea"/>
              <a:ea typeface="+mn-ea"/>
              <a:cs typeface="+mn-cs"/>
              <a:sym typeface="+mn-ea"/>
            </a:endParaRPr>
          </a:p>
        </p:txBody>
      </p:sp>
      <p:sp>
        <p:nvSpPr>
          <p:cNvPr id="9" name="椭圆 8"/>
          <p:cNvSpPr/>
          <p:nvPr>
            <p:custDataLst>
              <p:tags r:id="rId8"/>
            </p:custDataLst>
          </p:nvPr>
        </p:nvSpPr>
        <p:spPr bwMode="auto">
          <a:xfrm>
            <a:off x="461706" y="3435846"/>
            <a:ext cx="936105" cy="1329981"/>
          </a:xfrm>
          <a:prstGeom prst="ellipse">
            <a:avLst/>
          </a:prstGeom>
          <a:noFill/>
          <a:ln w="57150">
            <a:solidFill>
              <a:schemeClr val="accent6"/>
            </a:solidFill>
          </a:ln>
          <a:effectLst>
            <a:outerShdw blurRad="419100" dist="571500" dir="2700000" sx="90000" sy="90000" algn="tl" rotWithShape="0">
              <a:schemeClr val="tx1">
                <a:lumMod val="50000"/>
                <a:lumOff val="50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<a:noAutofit/>
          </a:bodyPr>
          <a:lstStyle/>
          <a:p>
            <a:pPr algn="ctr"/>
            <a:endParaRPr lang="zh-CN" altLang="en-US">
              <a:solidFill>
                <a:schemeClr val="lt1"/>
              </a:solidFill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1669354" y="1901360"/>
            <a:ext cx="7127306" cy="2531024"/>
            <a:chOff x="1796022" y="1752626"/>
            <a:chExt cx="7127306" cy="2531024"/>
          </a:xfrm>
        </p:grpSpPr>
        <p:sp>
          <p:nvSpPr>
            <p:cNvPr id="10" name="圆角矩形标注 9"/>
            <p:cNvSpPr/>
            <p:nvPr/>
          </p:nvSpPr>
          <p:spPr>
            <a:xfrm>
              <a:off x="1796022" y="1752626"/>
              <a:ext cx="7127306" cy="2531024"/>
            </a:xfrm>
            <a:prstGeom prst="wedgeRoundRectCallout">
              <a:avLst>
                <a:gd name="adj1" fmla="val -54102"/>
                <a:gd name="adj2" fmla="val 31520"/>
                <a:gd name="adj3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884663" y="1817809"/>
              <a:ext cx="6996554" cy="24006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5000"/>
                </a:lnSpc>
              </a:pPr>
              <a:r>
                <a:rPr lang="zh-CN" altLang="en-US" sz="2400" b="1" dirty="0" smtClean="0">
                  <a:latin typeface="+mj-ea"/>
                  <a:ea typeface="+mj-ea"/>
                </a:rPr>
                <a:t>启发：</a:t>
              </a:r>
              <a:endParaRPr lang="en-US" altLang="zh-CN" sz="2400" b="1" dirty="0" smtClean="0">
                <a:latin typeface="+mj-ea"/>
                <a:ea typeface="+mj-ea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2400" b="1" dirty="0" smtClean="0">
                  <a:latin typeface="+mj-ea"/>
                  <a:ea typeface="+mj-ea"/>
                </a:rPr>
                <a:t>1</a:t>
              </a:r>
              <a:r>
                <a:rPr lang="en-US" altLang="zh-CN" sz="2400" b="1" dirty="0">
                  <a:latin typeface="+mj-ea"/>
                  <a:ea typeface="+mj-ea"/>
                </a:rPr>
                <a:t>.</a:t>
              </a:r>
              <a:r>
                <a:rPr lang="zh-CN" altLang="en-US" sz="2400" b="1" dirty="0">
                  <a:latin typeface="+mj-ea"/>
                  <a:ea typeface="+mj-ea"/>
                </a:rPr>
                <a:t>民族解放和国家独立是经济发展的前提；要坚决捍卫国家的主权；</a:t>
              </a:r>
              <a:endParaRPr lang="zh-CN" altLang="en-US" sz="2400" b="1" dirty="0">
                <a:latin typeface="+mj-ea"/>
                <a:ea typeface="+mj-ea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2400" b="1" dirty="0" smtClean="0">
                  <a:latin typeface="+mj-ea"/>
                  <a:ea typeface="+mj-ea"/>
                </a:rPr>
                <a:t>2.</a:t>
              </a:r>
              <a:r>
                <a:rPr lang="zh-CN" altLang="en-US" sz="2400" b="1" dirty="0" smtClean="0">
                  <a:latin typeface="+mj-ea"/>
                  <a:ea typeface="+mj-ea"/>
                </a:rPr>
                <a:t>必须大力发展经济，增强综合国力；</a:t>
              </a:r>
              <a:endParaRPr lang="en-US" altLang="zh-CN" sz="2400" b="1" dirty="0" smtClean="0">
                <a:latin typeface="+mj-ea"/>
                <a:ea typeface="+mj-ea"/>
              </a:endParaRPr>
            </a:p>
            <a:p>
              <a:pPr>
                <a:lnSpc>
                  <a:spcPct val="125000"/>
                </a:lnSpc>
              </a:pPr>
              <a:r>
                <a:rPr lang="en-US" altLang="zh-CN" sz="2400" b="1" dirty="0" smtClean="0">
                  <a:latin typeface="+mj-ea"/>
                  <a:ea typeface="+mj-ea"/>
                </a:rPr>
                <a:t>3</a:t>
              </a:r>
              <a:r>
                <a:rPr lang="en-US" altLang="zh-CN" sz="2400" b="1" dirty="0">
                  <a:latin typeface="+mj-ea"/>
                  <a:ea typeface="+mj-ea"/>
                </a:rPr>
                <a:t>.</a:t>
              </a:r>
              <a:r>
                <a:rPr lang="zh-CN" altLang="en-US" sz="2400" b="1" dirty="0">
                  <a:latin typeface="+mj-ea"/>
                  <a:ea typeface="+mj-ea"/>
                </a:rPr>
                <a:t>依据国情，制定政策并选择适合本国发展的道路</a:t>
              </a:r>
              <a:r>
                <a:rPr lang="zh-CN" altLang="en-US" sz="2400" b="1" dirty="0" smtClean="0">
                  <a:latin typeface="+mj-ea"/>
                  <a:ea typeface="+mj-ea"/>
                </a:rPr>
                <a:t>。</a:t>
              </a:r>
              <a:endParaRPr lang="zh-CN" altLang="en-US" sz="2400" b="1" dirty="0" smtClean="0"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86249" y="744848"/>
            <a:ext cx="8352731" cy="387627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1.1955年，时任美国国务卿杜勒斯表示：“如果亚非国家养成一种在西方缺席的情况下经常开会的习惯，这可能最终形成一个反对西方的集团。”因此，他希望会议开不起来。材料所说的“会议”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（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）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最终解决了朝鲜半岛的和平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．打破新中国面临的外交僵局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C．首次提出和平共处五项原则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   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algn="just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</a:t>
            </a:r>
            <a:r>
              <a:rPr lang="en-US" altLang="zh-CN" sz="2400" b="1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 b="1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形成了团结协作的万隆精神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13" name="Text Box 13"/>
          <p:cNvSpPr txBox="1"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3563888" y="2120494"/>
            <a:ext cx="463889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  <a:sym typeface="+mn-ea"/>
              </a:rPr>
              <a:t>D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 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>
            <p:custDataLst>
              <p:tags r:id="rId1"/>
            </p:custDataLst>
          </p:nvPr>
        </p:nvSpPr>
        <p:spPr>
          <a:xfrm>
            <a:off x="3131840" y="898746"/>
            <a:ext cx="2966720" cy="8153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zh-CN" altLang="en-US" sz="40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发展中国家</a:t>
            </a:r>
            <a:endParaRPr lang="en-US" altLang="zh-CN" sz="40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endParaRPr lang="zh-CN" altLang="en-US" sz="40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文本框 19"/>
          <p:cNvSpPr txBox="1"/>
          <p:nvPr>
            <p:custDataLst>
              <p:tags r:id="rId2"/>
            </p:custDataLst>
          </p:nvPr>
        </p:nvSpPr>
        <p:spPr>
          <a:xfrm>
            <a:off x="3069601" y="1876563"/>
            <a:ext cx="4032448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069340"/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位于亚洲、非洲和拉丁美洲。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4" name="文本框 30"/>
          <p:cNvSpPr txBox="1"/>
          <p:nvPr>
            <p:custDataLst>
              <p:tags r:id="rId3"/>
            </p:custDataLst>
          </p:nvPr>
        </p:nvSpPr>
        <p:spPr>
          <a:xfrm>
            <a:off x="829606" y="3435846"/>
            <a:ext cx="7846849" cy="1113766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1069340">
              <a:lnSpc>
                <a:spcPct val="150000"/>
              </a:lnSpc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它们与发达国家还有较大差距，正在奋起，正在发展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，</a:t>
            </a:r>
            <a:endParaRPr lang="en-US" altLang="zh-CN" sz="2400" b="1" dirty="0" smtClean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defTabSz="1069340">
              <a:lnSpc>
                <a:spcPct val="150000"/>
              </a:lnSpc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所以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也称作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方正大黑体_GBK" panose="02010600010101010101" charset="-122"/>
                <a:sym typeface="+mn-ea"/>
              </a:rPr>
              <a:t>“发展中国家”</a:t>
            </a:r>
            <a:endParaRPr lang="zh-CN" altLang="en-US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  <a:cs typeface="方正大黑体_GBK" panose="02010600010101010101" charset="-122"/>
              <a:sym typeface="+mn-ea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71600" y="1876563"/>
            <a:ext cx="1785935" cy="525777"/>
            <a:chOff x="7332673" y="2074397"/>
            <a:chExt cx="1786427" cy="525922"/>
          </a:xfrm>
        </p:grpSpPr>
        <p:sp>
          <p:nvSpPr>
            <p:cNvPr id="6" name="TextBox 5"/>
            <p:cNvSpPr txBox="1"/>
            <p:nvPr>
              <p:custDataLst>
                <p:tags r:id="rId4"/>
              </p:custDataLst>
            </p:nvPr>
          </p:nvSpPr>
          <p:spPr>
            <a:xfrm>
              <a:off x="7332673" y="2074397"/>
              <a:ext cx="1785950" cy="525922"/>
            </a:xfrm>
            <a:custGeom>
              <a:avLst/>
              <a:gdLst>
                <a:gd name="connsiteX0" fmla="*/ 0 w 3638754"/>
                <a:gd name="connsiteY0" fmla="*/ 0 h 1247943"/>
                <a:gd name="connsiteX1" fmla="*/ 3638754 w 3638754"/>
                <a:gd name="connsiteY1" fmla="*/ 0 h 1247943"/>
                <a:gd name="connsiteX2" fmla="*/ 3638754 w 3638754"/>
                <a:gd name="connsiteY2" fmla="*/ 1247943 h 1247943"/>
                <a:gd name="connsiteX3" fmla="*/ 0 w 3638754"/>
                <a:gd name="connsiteY3" fmla="*/ 1247943 h 1247943"/>
                <a:gd name="connsiteX4" fmla="*/ 0 w 3638754"/>
                <a:gd name="connsiteY4" fmla="*/ 0 h 1247943"/>
                <a:gd name="connsiteX0-1" fmla="*/ 0 w 3638754"/>
                <a:gd name="connsiteY0-2" fmla="*/ 8409 h 1256352"/>
                <a:gd name="connsiteX1-3" fmla="*/ 111925 w 3638754"/>
                <a:gd name="connsiteY1-4" fmla="*/ 0 h 1256352"/>
                <a:gd name="connsiteX2-5" fmla="*/ 3638754 w 3638754"/>
                <a:gd name="connsiteY2-6" fmla="*/ 8409 h 1256352"/>
                <a:gd name="connsiteX3-7" fmla="*/ 3638754 w 3638754"/>
                <a:gd name="connsiteY3-8" fmla="*/ 1256352 h 1256352"/>
                <a:gd name="connsiteX4-9" fmla="*/ 0 w 3638754"/>
                <a:gd name="connsiteY4-10" fmla="*/ 1256352 h 1256352"/>
                <a:gd name="connsiteX5" fmla="*/ 0 w 3638754"/>
                <a:gd name="connsiteY5" fmla="*/ 8409 h 1256352"/>
                <a:gd name="connsiteX0-11" fmla="*/ 11900 w 3650654"/>
                <a:gd name="connsiteY0-12" fmla="*/ 8409 h 1256352"/>
                <a:gd name="connsiteX1-13" fmla="*/ 123825 w 3650654"/>
                <a:gd name="connsiteY1-14" fmla="*/ 0 h 1256352"/>
                <a:gd name="connsiteX2-15" fmla="*/ 3650654 w 3650654"/>
                <a:gd name="connsiteY2-16" fmla="*/ 8409 h 1256352"/>
                <a:gd name="connsiteX3-17" fmla="*/ 3650654 w 3650654"/>
                <a:gd name="connsiteY3-18" fmla="*/ 1256352 h 1256352"/>
                <a:gd name="connsiteX4-19" fmla="*/ 11900 w 3650654"/>
                <a:gd name="connsiteY4-20" fmla="*/ 1256352 h 1256352"/>
                <a:gd name="connsiteX5-21" fmla="*/ 0 w 3650654"/>
                <a:gd name="connsiteY5-22" fmla="*/ 76200 h 1256352"/>
                <a:gd name="connsiteX6" fmla="*/ 11900 w 3650654"/>
                <a:gd name="connsiteY6" fmla="*/ 8409 h 1256352"/>
                <a:gd name="connsiteX0-23" fmla="*/ 0 w 3650654"/>
                <a:gd name="connsiteY0-24" fmla="*/ 76200 h 1256352"/>
                <a:gd name="connsiteX1-25" fmla="*/ 123825 w 3650654"/>
                <a:gd name="connsiteY1-26" fmla="*/ 0 h 1256352"/>
                <a:gd name="connsiteX2-27" fmla="*/ 3650654 w 3650654"/>
                <a:gd name="connsiteY2-28" fmla="*/ 8409 h 1256352"/>
                <a:gd name="connsiteX3-29" fmla="*/ 3650654 w 3650654"/>
                <a:gd name="connsiteY3-30" fmla="*/ 1256352 h 1256352"/>
                <a:gd name="connsiteX4-31" fmla="*/ 11900 w 3650654"/>
                <a:gd name="connsiteY4-32" fmla="*/ 1256352 h 1256352"/>
                <a:gd name="connsiteX5-33" fmla="*/ 0 w 3650654"/>
                <a:gd name="connsiteY5-34" fmla="*/ 76200 h 12563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3650654" h="1256352">
                  <a:moveTo>
                    <a:pt x="0" y="76200"/>
                  </a:moveTo>
                  <a:lnTo>
                    <a:pt x="123825" y="0"/>
                  </a:lnTo>
                  <a:lnTo>
                    <a:pt x="3650654" y="8409"/>
                  </a:lnTo>
                  <a:lnTo>
                    <a:pt x="3650654" y="1256352"/>
                  </a:lnTo>
                  <a:lnTo>
                    <a:pt x="11900" y="1256352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3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1069340"/>
              <a:endParaRPr lang="zh-CN" altLang="en-US" sz="8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7" name="文本框 18"/>
            <p:cNvSpPr txBox="1"/>
            <p:nvPr>
              <p:custDataLst>
                <p:tags r:id="rId5"/>
              </p:custDataLst>
            </p:nvPr>
          </p:nvSpPr>
          <p:spPr>
            <a:xfrm>
              <a:off x="7387059" y="2112797"/>
              <a:ext cx="1732041" cy="461792"/>
            </a:xfrm>
            <a:prstGeom prst="rect">
              <a:avLst/>
            </a:prstGeom>
            <a:noFill/>
          </p:spPr>
          <p:txBody>
            <a:bodyPr wrap="none" rtlCol="0" anchor="t">
              <a:spAutoFit/>
            </a:bodyPr>
            <a:lstStyle/>
            <a:p>
              <a:pPr defTabSz="1069340"/>
              <a:r>
                <a:rPr lang="zh-CN" altLang="en-US" sz="24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  <a:sym typeface="+mn-ea"/>
                </a:rPr>
                <a:t>地理位置上</a:t>
              </a:r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99592" y="2676108"/>
            <a:ext cx="5822633" cy="627380"/>
            <a:chOff x="6629534" y="3094998"/>
            <a:chExt cx="4869008" cy="627553"/>
          </a:xfrm>
        </p:grpSpPr>
        <p:sp>
          <p:nvSpPr>
            <p:cNvPr id="9" name="TextBox 8"/>
            <p:cNvSpPr txBox="1"/>
            <p:nvPr>
              <p:custDataLst>
                <p:tags r:id="rId6"/>
              </p:custDataLst>
            </p:nvPr>
          </p:nvSpPr>
          <p:spPr>
            <a:xfrm>
              <a:off x="6629534" y="3094998"/>
              <a:ext cx="4800018" cy="627553"/>
            </a:xfrm>
            <a:custGeom>
              <a:avLst/>
              <a:gdLst>
                <a:gd name="connsiteX0" fmla="*/ 0 w 3638754"/>
                <a:gd name="connsiteY0" fmla="*/ 0 h 1247943"/>
                <a:gd name="connsiteX1" fmla="*/ 3638754 w 3638754"/>
                <a:gd name="connsiteY1" fmla="*/ 0 h 1247943"/>
                <a:gd name="connsiteX2" fmla="*/ 3638754 w 3638754"/>
                <a:gd name="connsiteY2" fmla="*/ 1247943 h 1247943"/>
                <a:gd name="connsiteX3" fmla="*/ 0 w 3638754"/>
                <a:gd name="connsiteY3" fmla="*/ 1247943 h 1247943"/>
                <a:gd name="connsiteX4" fmla="*/ 0 w 3638754"/>
                <a:gd name="connsiteY4" fmla="*/ 0 h 1247943"/>
                <a:gd name="connsiteX0-1" fmla="*/ 0 w 3638754"/>
                <a:gd name="connsiteY0-2" fmla="*/ 8409 h 1256352"/>
                <a:gd name="connsiteX1-3" fmla="*/ 111925 w 3638754"/>
                <a:gd name="connsiteY1-4" fmla="*/ 0 h 1256352"/>
                <a:gd name="connsiteX2-5" fmla="*/ 3638754 w 3638754"/>
                <a:gd name="connsiteY2-6" fmla="*/ 8409 h 1256352"/>
                <a:gd name="connsiteX3-7" fmla="*/ 3638754 w 3638754"/>
                <a:gd name="connsiteY3-8" fmla="*/ 1256352 h 1256352"/>
                <a:gd name="connsiteX4-9" fmla="*/ 0 w 3638754"/>
                <a:gd name="connsiteY4-10" fmla="*/ 1256352 h 1256352"/>
                <a:gd name="connsiteX5" fmla="*/ 0 w 3638754"/>
                <a:gd name="connsiteY5" fmla="*/ 8409 h 1256352"/>
                <a:gd name="connsiteX0-11" fmla="*/ 11900 w 3650654"/>
                <a:gd name="connsiteY0-12" fmla="*/ 8409 h 1256352"/>
                <a:gd name="connsiteX1-13" fmla="*/ 123825 w 3650654"/>
                <a:gd name="connsiteY1-14" fmla="*/ 0 h 1256352"/>
                <a:gd name="connsiteX2-15" fmla="*/ 3650654 w 3650654"/>
                <a:gd name="connsiteY2-16" fmla="*/ 8409 h 1256352"/>
                <a:gd name="connsiteX3-17" fmla="*/ 3650654 w 3650654"/>
                <a:gd name="connsiteY3-18" fmla="*/ 1256352 h 1256352"/>
                <a:gd name="connsiteX4-19" fmla="*/ 11900 w 3650654"/>
                <a:gd name="connsiteY4-20" fmla="*/ 1256352 h 1256352"/>
                <a:gd name="connsiteX5-21" fmla="*/ 0 w 3650654"/>
                <a:gd name="connsiteY5-22" fmla="*/ 76200 h 1256352"/>
                <a:gd name="connsiteX6" fmla="*/ 11900 w 3650654"/>
                <a:gd name="connsiteY6" fmla="*/ 8409 h 1256352"/>
                <a:gd name="connsiteX0-23" fmla="*/ 0 w 3650654"/>
                <a:gd name="connsiteY0-24" fmla="*/ 76200 h 1256352"/>
                <a:gd name="connsiteX1-25" fmla="*/ 123825 w 3650654"/>
                <a:gd name="connsiteY1-26" fmla="*/ 0 h 1256352"/>
                <a:gd name="connsiteX2-27" fmla="*/ 3650654 w 3650654"/>
                <a:gd name="connsiteY2-28" fmla="*/ 8409 h 1256352"/>
                <a:gd name="connsiteX3-29" fmla="*/ 3650654 w 3650654"/>
                <a:gd name="connsiteY3-30" fmla="*/ 1256352 h 1256352"/>
                <a:gd name="connsiteX4-31" fmla="*/ 11900 w 3650654"/>
                <a:gd name="connsiteY4-32" fmla="*/ 1256352 h 1256352"/>
                <a:gd name="connsiteX5-33" fmla="*/ 0 w 3650654"/>
                <a:gd name="connsiteY5-34" fmla="*/ 76200 h 125635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21" y="connsiteY5-22"/>
                </a:cxn>
              </a:cxnLst>
              <a:rect l="l" t="t" r="r" b="b"/>
              <a:pathLst>
                <a:path w="3650654" h="1256352">
                  <a:moveTo>
                    <a:pt x="0" y="76200"/>
                  </a:moveTo>
                  <a:lnTo>
                    <a:pt x="123825" y="0"/>
                  </a:lnTo>
                  <a:lnTo>
                    <a:pt x="3650654" y="8409"/>
                  </a:lnTo>
                  <a:lnTo>
                    <a:pt x="3650654" y="1256352"/>
                  </a:lnTo>
                  <a:lnTo>
                    <a:pt x="11900" y="1256352"/>
                  </a:lnTo>
                  <a:lnTo>
                    <a:pt x="0" y="76200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algn="ctr">
                <a:defRPr sz="3200">
                  <a:solidFill>
                    <a:schemeClr val="bg1"/>
                  </a:solidFill>
                  <a:latin typeface="微软雅黑" panose="020B0503020204020204" charset="-122"/>
                  <a:ea typeface="微软雅黑" panose="020B0503020204020204" charset="-122"/>
                </a:defRPr>
              </a:lvl1pPr>
              <a:lvl2pPr>
                <a:defRPr>
                  <a:solidFill>
                    <a:schemeClr val="lt1"/>
                  </a:solidFill>
                </a:defRPr>
              </a:lvl2pPr>
              <a:lvl3pPr>
                <a:defRPr>
                  <a:solidFill>
                    <a:schemeClr val="lt1"/>
                  </a:solidFill>
                </a:defRPr>
              </a:lvl3pPr>
              <a:lvl4pPr>
                <a:defRPr>
                  <a:solidFill>
                    <a:schemeClr val="lt1"/>
                  </a:solidFill>
                </a:defRPr>
              </a:lvl4pPr>
              <a:lvl5pPr>
                <a:defRPr>
                  <a:solidFill>
                    <a:schemeClr val="lt1"/>
                  </a:solidFill>
                </a:defRPr>
              </a:lvl5pPr>
              <a:lvl6pPr>
                <a:defRPr>
                  <a:solidFill>
                    <a:schemeClr val="lt1"/>
                  </a:solidFill>
                </a:defRPr>
              </a:lvl6pPr>
              <a:lvl7pPr>
                <a:defRPr>
                  <a:solidFill>
                    <a:schemeClr val="lt1"/>
                  </a:solidFill>
                </a:defRPr>
              </a:lvl7pPr>
              <a:lvl8pPr>
                <a:defRPr>
                  <a:solidFill>
                    <a:schemeClr val="lt1"/>
                  </a:solidFill>
                </a:defRPr>
              </a:lvl8pPr>
              <a:lvl9pPr>
                <a:defRPr>
                  <a:solidFill>
                    <a:schemeClr val="lt1"/>
                  </a:solidFill>
                </a:defRPr>
              </a:lvl9pPr>
            </a:lstStyle>
            <a:p>
              <a:pPr defTabSz="1069340"/>
              <a:endParaRPr lang="zh-CN" altLang="en-US" sz="88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  <p:sp>
          <p:nvSpPr>
            <p:cNvPr id="10" name="文本框 18"/>
            <p:cNvSpPr txBox="1"/>
            <p:nvPr>
              <p:custDataLst>
                <p:tags r:id="rId7"/>
              </p:custDataLst>
            </p:nvPr>
          </p:nvSpPr>
          <p:spPr>
            <a:xfrm>
              <a:off x="6698524" y="3196308"/>
              <a:ext cx="4800018" cy="424932"/>
            </a:xfrm>
            <a:prstGeom prst="rect">
              <a:avLst/>
            </a:prstGeom>
            <a:noFill/>
          </p:spPr>
          <p:txBody>
            <a:bodyPr wrap="square" rtlCol="0" anchor="t">
              <a:noAutofit/>
            </a:bodyPr>
            <a:lstStyle/>
            <a:p>
              <a:pPr defTabSz="1069340"/>
              <a:r>
                <a:rPr lang="zh-CN" altLang="en-US" sz="2400" b="1" dirty="0">
                  <a:solidFill>
                    <a:prstClr val="white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政治、经济、科技、文化、教育水平上</a:t>
              </a:r>
              <a:endParaRPr lang="zh-CN" altLang="en-US" sz="2400" b="1" dirty="0">
                <a:solidFill>
                  <a:prstClr val="white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83568" y="861853"/>
            <a:ext cx="8228012" cy="2684463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2．第二次世界大战后，亚非拉的民族独立运动浪潮高涨，世界资本主义殖民体系逐渐崩塌，绝大多数殖民地国家先后获得独立。其中一年中有17个非洲国家独立，被称为“非洲年”的是(    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A．1955年    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B．1960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         </a:t>
            </a:r>
            <a:b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C．1971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     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D．1990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年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62359" y="2236784"/>
            <a:ext cx="404495" cy="5365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B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60815" y="893762"/>
            <a:ext cx="8208912" cy="28623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lvl1pPr algn="just" rtl="0">
              <a:lnSpc>
                <a:spcPct val="125000"/>
              </a:lnSpc>
              <a:buFont typeface="Arial" panose="020B0604020202020204" pitchFamily="34" charset="0"/>
              <a:defRPr sz="2400" b="1" strike="noStrike" cap="none" spc="225" normalizeH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dirty="0"/>
              <a:t>3．许多非洲国家独立前，是一种或几种经济作物或矿产品的出口国，形成了“花生之国”“棉花之国</a:t>
            </a:r>
            <a:r>
              <a:rPr lang="en-US" altLang="zh-CN" dirty="0" smtClean="0"/>
              <a:t>”</a:t>
            </a:r>
            <a:endParaRPr lang="en-US" altLang="zh-CN" dirty="0" smtClean="0"/>
          </a:p>
          <a:p>
            <a:r>
              <a:rPr lang="en-US" altLang="zh-CN" dirty="0" smtClean="0"/>
              <a:t>“</a:t>
            </a:r>
            <a:r>
              <a:rPr lang="en-US" altLang="zh-CN" dirty="0"/>
              <a:t>可可之国”“铜矿之国”等。这表明，上述国家，当时(    )</a:t>
            </a:r>
            <a:endParaRPr lang="en-US" altLang="zh-CN" dirty="0"/>
          </a:p>
          <a:p>
            <a:r>
              <a:rPr lang="en-US" altLang="zh-CN" dirty="0" err="1"/>
              <a:t>A．农业资源丰富</a:t>
            </a:r>
            <a:r>
              <a:rPr lang="en-US" altLang="zh-CN" dirty="0"/>
              <a:t>  </a:t>
            </a:r>
            <a:r>
              <a:rPr lang="en-US" altLang="zh-CN" dirty="0" smtClean="0"/>
              <a:t>     </a:t>
            </a:r>
            <a:r>
              <a:rPr lang="en-US" altLang="zh-CN" dirty="0" err="1" smtClean="0"/>
              <a:t>B</a:t>
            </a:r>
            <a:r>
              <a:rPr lang="en-US" altLang="zh-CN" dirty="0" err="1"/>
              <a:t>．自然条件恶劣</a:t>
            </a:r>
            <a:r>
              <a:rPr lang="en-US" altLang="zh-CN" dirty="0"/>
              <a:t>   </a:t>
            </a:r>
            <a:endParaRPr lang="en-US" altLang="zh-CN" dirty="0" smtClean="0"/>
          </a:p>
          <a:p>
            <a:r>
              <a:rPr lang="en-US" altLang="zh-CN" dirty="0" err="1" smtClean="0"/>
              <a:t>C</a:t>
            </a:r>
            <a:r>
              <a:rPr lang="en-US" altLang="zh-CN" dirty="0" err="1"/>
              <a:t>．人口外流严重</a:t>
            </a:r>
            <a:r>
              <a:rPr lang="en-US" altLang="zh-CN" dirty="0"/>
              <a:t>  </a:t>
            </a:r>
            <a:r>
              <a:rPr lang="en-US" altLang="zh-CN" dirty="0" smtClean="0"/>
              <a:t>     </a:t>
            </a:r>
            <a:r>
              <a:rPr lang="en-US" altLang="zh-CN" dirty="0" err="1" smtClean="0"/>
              <a:t>D</a:t>
            </a:r>
            <a:r>
              <a:rPr lang="en-US" altLang="zh-CN" dirty="0" err="1"/>
              <a:t>．经济结构单一</a:t>
            </a:r>
            <a:endParaRPr lang="en-US" altLang="zh-CN" dirty="0"/>
          </a:p>
        </p:txBody>
      </p:sp>
      <p:sp>
        <p:nvSpPr>
          <p:cNvPr id="6" name="文本框 5"/>
          <p:cNvSpPr txBox="1"/>
          <p:nvPr/>
        </p:nvSpPr>
        <p:spPr>
          <a:xfrm>
            <a:off x="1866454" y="2256173"/>
            <a:ext cx="498721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6" grpId="1"/>
      <p:bldP spid="6" grpId="2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idx="4294967295"/>
          </p:nvPr>
        </p:nvSpPr>
        <p:spPr>
          <a:xfrm>
            <a:off x="611560" y="946309"/>
            <a:ext cx="8228012" cy="2532062"/>
          </a:xfrm>
          <a:noFill/>
          <a:ln w="9525">
            <a:noFill/>
            <a:miter lim="800000"/>
          </a:ln>
        </p:spPr>
        <p:txBody>
          <a:bodyPr wrap="square">
            <a:noAutofit/>
          </a:bodyPr>
          <a:lstStyle/>
          <a:p>
            <a:pPr defTabSz="914400" fontAlgn="base">
              <a:lnSpc>
                <a:spcPct val="125000"/>
              </a:lnSpc>
              <a:spcAft>
                <a:spcPct val="0"/>
              </a:spcAft>
              <a:buFont typeface="Arial" panose="020B0604020202020204" pitchFamily="34" charset="0"/>
            </a:pP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4．卡斯特罗说：“革命就是为了古巴民族达到历史目的和实现彻底统一，就是要推翻顺从帝国主义国家意愿、腐败无能、镇压民众的政府。”材料中的帝国主义国家是(    )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A．西班牙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B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葡萄牙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   </a:t>
            </a:r>
            <a:r>
              <a:rPr lang="en-US" altLang="zh-CN" sz="2400" dirty="0" err="1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C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．英国</a:t>
            </a:r>
            <a: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  </a:t>
            </a:r>
            <a:r>
              <a:rPr lang="en-US" altLang="zh-CN" sz="24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 </a:t>
            </a:r>
            <a:r>
              <a:rPr lang="en-US" altLang="zh-CN" sz="2400" dirty="0" err="1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D．美国</a:t>
            </a:r>
            <a:br>
              <a:rPr lang="en-US" altLang="zh-CN" sz="2400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</a:br>
            <a:endParaRPr lang="en-US" altLang="zh-CN" sz="24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 flipH="1">
            <a:off x="1382708" y="2311638"/>
            <a:ext cx="384175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D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1"/>
      <p:bldP spid="4" grpId="2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55576" y="818606"/>
            <a:ext cx="8171180" cy="278701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noAutofit/>
          </a:bodyPr>
          <a:lstStyle>
            <a:lvl1pPr algn="just" rtl="0">
              <a:lnSpc>
                <a:spcPct val="125000"/>
              </a:lnSpc>
              <a:buFont typeface="Arial" panose="020B0604020202020204" pitchFamily="34" charset="0"/>
              <a:defRPr sz="2400" b="1" strike="noStrike" cap="none" spc="225" normalizeH="0">
                <a:solidFill>
                  <a:prstClr val="black"/>
                </a:solidFill>
                <a:uFillTx/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defRPr>
            </a:lvl1pPr>
          </a:lstStyle>
          <a:p>
            <a:r>
              <a:rPr lang="en-US" altLang="zh-CN" sz="2200" dirty="0"/>
              <a:t>5．“印度独立后大力发展科技，成就显著”“1956年，埃及宣布将苏伊士运河收归国有”“1959年古巴建立革命政府，走上社会主义道路”“1990年纳米比亚独立，宣告了帝国主义在非洲的殖民体系最终崩溃”。以上历史事件的主题应是(    )</a:t>
            </a:r>
            <a:endParaRPr lang="en-US" altLang="zh-CN" sz="2200" dirty="0"/>
          </a:p>
          <a:p>
            <a:r>
              <a:rPr lang="en-US" altLang="zh-CN" sz="2200" dirty="0" err="1"/>
              <a:t>A．亚非拉国家的新发展</a:t>
            </a:r>
            <a:r>
              <a:rPr lang="en-US" altLang="zh-CN" sz="2200" dirty="0"/>
              <a:t>   </a:t>
            </a:r>
            <a:r>
              <a:rPr lang="en-US" altLang="zh-CN" sz="2200" dirty="0" smtClean="0"/>
              <a:t> </a:t>
            </a:r>
            <a:endParaRPr lang="en-US" altLang="zh-CN" sz="2200" dirty="0" smtClean="0"/>
          </a:p>
          <a:p>
            <a:r>
              <a:rPr lang="en-US" altLang="zh-CN" sz="2200" dirty="0" err="1" smtClean="0"/>
              <a:t>B</a:t>
            </a:r>
            <a:r>
              <a:rPr lang="en-US" altLang="zh-CN" sz="2200" dirty="0" err="1"/>
              <a:t>．社会主义运动的兴起</a:t>
            </a:r>
            <a:endParaRPr lang="en-US" altLang="zh-CN" sz="2200" dirty="0"/>
          </a:p>
          <a:p>
            <a:r>
              <a:rPr lang="en-US" altLang="zh-CN" sz="2200" dirty="0" err="1"/>
              <a:t>C．资本主义制度的巩固和扩展</a:t>
            </a:r>
            <a:r>
              <a:rPr lang="en-US" altLang="zh-CN" sz="2200" dirty="0"/>
              <a:t>   </a:t>
            </a:r>
            <a:endParaRPr lang="en-US" altLang="zh-CN" sz="2200" dirty="0" smtClean="0"/>
          </a:p>
          <a:p>
            <a:r>
              <a:rPr lang="en-US" altLang="zh-CN" sz="2200" dirty="0" err="1" smtClean="0"/>
              <a:t>D</a:t>
            </a:r>
            <a:r>
              <a:rPr lang="en-US" altLang="zh-CN" sz="2200" dirty="0" err="1"/>
              <a:t>．政治、经济多极化趋势加强</a:t>
            </a:r>
            <a:endParaRPr lang="en-US" altLang="zh-CN" sz="2200" dirty="0"/>
          </a:p>
          <a:p>
            <a:endParaRPr lang="en-US" altLang="zh-CN" sz="2200" dirty="0"/>
          </a:p>
        </p:txBody>
      </p:sp>
      <p:sp>
        <p:nvSpPr>
          <p:cNvPr id="5" name="文本框 4"/>
          <p:cNvSpPr txBox="1"/>
          <p:nvPr/>
        </p:nvSpPr>
        <p:spPr>
          <a:xfrm>
            <a:off x="2339752" y="2473725"/>
            <a:ext cx="602562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>
            <a:defPPr>
              <a:defRPr lang="zh-CN"/>
            </a:defPPr>
            <a:lvl1pPr>
              <a:spcBef>
                <a:spcPct val="50000"/>
              </a:spcBef>
              <a:buFont typeface="Arial" panose="020B0604020202020204" pitchFamily="34" charset="0"/>
              <a:defRPr sz="2800" b="1">
                <a:solidFill>
                  <a:srgbClr val="FF0000"/>
                </a:solidFill>
                <a:latin typeface="Times New Roman" panose="02020603050405020304" charset="0"/>
                <a:ea typeface="微软雅黑" panose="020B0503020204020204" charset="-122"/>
                <a:cs typeface="Times New Roman" panose="02020603050405020304" charset="0"/>
              </a:defRPr>
            </a:lvl1pPr>
          </a:lstStyle>
          <a:p>
            <a:r>
              <a:rPr lang="en-US" altLang="zh-CN" dirty="0">
                <a:sym typeface="+mn-ea"/>
              </a:rPr>
              <a:t>A</a:t>
            </a:r>
            <a:endParaRPr lang="en-US" altLang="zh-CN" dirty="0"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  <p:bldP spid="5" grpId="2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文本框 100"/>
          <p:cNvSpPr txBox="1"/>
          <p:nvPr/>
        </p:nvSpPr>
        <p:spPr>
          <a:xfrm>
            <a:off x="1691640" y="1923678"/>
            <a:ext cx="5616664" cy="1325880"/>
          </a:xfrm>
          <a:prstGeom prst="rect">
            <a:avLst/>
          </a:prstGeom>
          <a:noFill/>
          <a:ln w="9525">
            <a:noFill/>
          </a:ln>
        </p:spPr>
        <p:txBody>
          <a:bodyPr>
            <a:noAutofit/>
          </a:bodyPr>
          <a:lstStyle/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1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基础型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作业：完成课后探究题，万隆会议及非洲独立等内容。</a:t>
            </a:r>
            <a:endParaRPr lang="zh-CN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  <a:p>
            <a:pPr indent="-609600">
              <a:lnSpc>
                <a:spcPct val="150000"/>
              </a:lnSpc>
              <a:extLst>
                <a:ext uri="{35155182-B16C-46BC-9424-99874614C6A1}">
                  <wpsdc:indentchars xmlns:wpsdc="http://www.wps.cn/officeDocument/2017/drawingmlCustomData" val="-200" checksum="3313634920"/>
                </a:ext>
              </a:extLst>
            </a:pP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2</a:t>
            </a:r>
            <a:r>
              <a:rPr lang="en-US" alt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.</a:t>
            </a:r>
            <a:r>
              <a:rPr lang="zh-CN" sz="2400" b="1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发展</a:t>
            </a:r>
            <a:r>
              <a:rPr lang="zh-CN" sz="2400" b="1" dirty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型作业：完成课时练习</a:t>
            </a:r>
            <a:endParaRPr lang="zh-CN" altLang="en-US" sz="2400" b="1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  <a:cs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副标题 4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392290" y="699542"/>
            <a:ext cx="8521065" cy="2965450"/>
          </a:xfrm>
          <a:prstGeom prst="rect">
            <a:avLst/>
          </a:prstGeom>
          <a:ln>
            <a:noFill/>
          </a:ln>
        </p:spPr>
        <p:style>
          <a:lnRef idx="2">
            <a:schemeClr val="accent5"/>
          </a:lnRef>
          <a:fillRef idx="0">
            <a:srgbClr val="FFFFFF"/>
          </a:fillRef>
          <a:effectRef idx="0">
            <a:srgbClr val="FFFFFF"/>
          </a:effectRef>
          <a:fontRef idx="minor">
            <a:schemeClr val="dk1"/>
          </a:fontRef>
        </p:style>
        <p:txBody>
          <a:bodyPr vert="horz" lIns="90000" tIns="46800" rIns="90000" bIns="46800" anchor="t" anchorCtr="0">
            <a:noAutofit/>
          </a:bodyPr>
          <a:lstStyle>
            <a:lvl1pPr marL="128905" indent="-128905" algn="l" defTabSz="51435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sz="1015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1pPr>
            <a:lvl2pPr marL="38608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906145" algn="l"/>
                <a:tab pos="906145" algn="l"/>
                <a:tab pos="906145" algn="l"/>
                <a:tab pos="906145" algn="l"/>
              </a:tabLst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2pPr>
            <a:lvl3pPr marL="64325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sz="90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3pPr>
            <a:lvl4pPr marL="900430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4pPr>
            <a:lvl5pPr marL="1157605" indent="-128905" algn="l" defTabSz="51435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sz="790" u="none" strike="noStrike" kern="1200" cap="none" spc="150" normalizeH="0" baseline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+mn-lt"/>
                <a:ea typeface="+mn-ea"/>
                <a:cs typeface="+mn-cs"/>
              </a:defRPr>
            </a:lvl5pPr>
            <a:lvl6pPr marL="141541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259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765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940" indent="-128905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借助教材，了解万隆会议召开的背景、目的、时间、地点、内容、意义。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理解万隆精神的含义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3.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借助教材，了解“非洲年”出现的表现、标志；非洲最后获得独立的国家是哪个、有何意义。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4.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借助教材，了解古巴独立的背景、领导人、结果。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5.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借助教材，了解巴拿马运河区主权收复的过程。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  <a:p>
            <a:pPr marL="0" indent="0" defTabSz="86360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6.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知道战后殖民体系的崩溃和亚非拉国家为捍卫国家主权、发展经济所进行的斗争。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441403" y="3291830"/>
            <a:ext cx="8412480" cy="14646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+mn-cs"/>
              </a:rPr>
              <a:t>①二战削弱帝国主义国家的力量；②亚非拉人民的力量壮大与民族意识的觉醒；③殖民地半殖民地长期坚持不懈的斗争；④社会主义国家力量的发展。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+mn-cs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379491" y="759329"/>
            <a:ext cx="8505419" cy="9845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根据已学知识分析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二战后亚非拉地区民族独立</a:t>
            </a:r>
            <a:r>
              <a:rPr kumimoji="0" lang="zh-CN" alt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运动空前高涨的</a:t>
            </a:r>
            <a:r>
              <a:rPr kumimoji="0" lang="zh-CN" alt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原因？</a:t>
            </a:r>
            <a:endParaRPr kumimoji="0" lang="zh-CN" altLang="en-US" sz="24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>
            <p:custDataLst>
              <p:tags r:id="rId3"/>
            </p:custDataLst>
          </p:nvPr>
        </p:nvSpPr>
        <p:spPr>
          <a:xfrm>
            <a:off x="407344" y="1778422"/>
            <a:ext cx="8432799" cy="157831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>
            <a:spAutoFit/>
          </a:bodyPr>
          <a:lstStyle/>
          <a:p>
            <a:pPr marL="0" marR="0" lvl="0" indent="457200" algn="l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1945年-1960年期间，至少40个国家的8亿人口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…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反抗过殖民主义，并赢得了他们自己的独立，</a:t>
            </a:r>
            <a:r>
              <a:rPr kumimoji="0" lang="en-US" altLang="zh-CN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…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</a:rPr>
              <a:t>亚洲和非洲人民的地位以及他们与欧洲关系的改变，是一个时代来临的最有力表现。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marL="0" marR="0" lvl="0" indent="0" algn="r" defTabSz="914400" rtl="0" eaLnBrk="1" fontAlgn="auto" latinLnBrk="0" hangingPunct="1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——</a:t>
            </a:r>
            <a:r>
              <a:rPr kumimoji="0" lang="zh-CN" altLang="en-US" sz="200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黑体" panose="02010609060101010101" pitchFamily="49" charset="-122"/>
                <a:ea typeface="黑体" panose="02010609060101010101" pitchFamily="49" charset="-122"/>
                <a:cs typeface="华文中宋" panose="02010600040101010101" charset="-122"/>
              </a:rPr>
              <a:t>英国历史学家巴勒克拉夫</a:t>
            </a:r>
            <a:endParaRPr kumimoji="0" lang="zh-CN" altLang="en-US" sz="200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黑体" panose="02010609060101010101" pitchFamily="49" charset="-122"/>
              <a:ea typeface="黑体" panose="02010609060101010101" pitchFamily="49" charset="-122"/>
              <a:cs typeface="华文中宋" panose="0201060004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11560" y="771550"/>
            <a:ext cx="3168030" cy="4616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863600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一</a:t>
            </a:r>
            <a:r>
              <a:rPr lang="en-US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.</a:t>
            </a: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万隆会议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2770" name="矩形 6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2155" y="1000987"/>
            <a:ext cx="2879725" cy="378565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defTabSz="115189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1.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背景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2400" b="1" dirty="0" smtClean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20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2.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共同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问题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0" name="矩形 9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574522" y="1646684"/>
            <a:ext cx="8424936" cy="2392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①第二次世界大战后，</a:t>
            </a:r>
            <a:r>
              <a:rPr lang="zh-CN" altLang="en-US" sz="2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民族解放运动空前高涨</a:t>
            </a: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，席卷全球。</a:t>
            </a:r>
            <a:endParaRPr lang="en-US" altLang="zh-CN" sz="2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②殖民帝国纷纷瓦解，越来越多的亚洲和非洲国家取得</a:t>
            </a:r>
            <a:r>
              <a:rPr lang="zh-CN" altLang="en-US" sz="2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独立</a:t>
            </a: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③这些新独立的国家都面临巩固独立、发展</a:t>
            </a:r>
            <a:r>
              <a:rPr lang="zh-CN" altLang="en-US" sz="23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经济、维护和平的</a:t>
            </a:r>
            <a:r>
              <a:rPr lang="zh-CN" altLang="en-US" sz="2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共同问题</a:t>
            </a: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fontAlgn="base" hangingPunct="0">
              <a:lnSpc>
                <a:spcPct val="13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④它们反对</a:t>
            </a:r>
            <a:r>
              <a:rPr lang="zh-CN" altLang="en-US" sz="23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冷战</a:t>
            </a:r>
            <a:r>
              <a:rPr lang="zh-CN" altLang="en-US" sz="23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，不愿卷入大国之间的军事冲突。</a:t>
            </a:r>
            <a:endParaRPr lang="zh-CN" altLang="en-US" sz="23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矩形 10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413203" y="4176866"/>
            <a:ext cx="580618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巩固政权、发展</a:t>
            </a:r>
            <a:r>
              <a:rPr lang="zh-CN" altLang="en-US" sz="2400" b="1" dirty="0" smtClean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经济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、维护和平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83568" y="77155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defTabSz="1151890" eaLnBrk="0" hangingPunct="0">
              <a:lnSpc>
                <a:spcPct val="200000"/>
              </a:lnSpc>
            </a:pP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3.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时间：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hangingPunct="0"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4.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地点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：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hangingPunct="0"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5.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与会</a:t>
            </a:r>
            <a:r>
              <a:rPr lang="zh-CN" altLang="en-US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国：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eaLnBrk="0" hangingPunct="0">
              <a:lnSpc>
                <a:spcPct val="200000"/>
              </a:lnSpc>
            </a:pPr>
            <a:r>
              <a:rPr lang="en-US" altLang="zh-CN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6.</a:t>
            </a:r>
            <a:r>
              <a:rPr lang="zh-CN" altLang="en-US" sz="2400" b="1" dirty="0" smtClean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地位</a:t>
            </a:r>
            <a:r>
              <a:rPr lang="en-US" altLang="zh-CN" sz="2400" b="1" dirty="0">
                <a:solidFill>
                  <a:srgbClr val="0070C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:</a:t>
            </a:r>
            <a:endParaRPr lang="en-US" altLang="zh-CN" sz="2400" b="1" dirty="0">
              <a:solidFill>
                <a:srgbClr val="0070C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矩形 2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1945357" y="1059582"/>
            <a:ext cx="3139700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1955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年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4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月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18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r>
              <a:rPr lang="en-US" altLang="zh-CN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-24</a:t>
            </a: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日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4" name="矩形 3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2027749" y="1811885"/>
            <a:ext cx="297491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5000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印度尼西亚  万隆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Text Box 3"/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2195736" y="2499741"/>
            <a:ext cx="4133205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亚洲、非洲</a:t>
            </a:r>
            <a:r>
              <a:rPr lang="en-US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29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个国家和地区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 bwMode="auto">
          <a:xfrm>
            <a:off x="1871192" y="3147814"/>
            <a:ext cx="6768752" cy="120032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lvl="0" algn="l" defTabSz="1151890" eaLnBrk="0" hangingPunct="0">
              <a:lnSpc>
                <a:spcPct val="150000"/>
              </a:lnSpc>
              <a:buClrTx/>
              <a:buSzTx/>
              <a:buFontTx/>
              <a:defRPr/>
            </a:pPr>
            <a:r>
              <a:rPr lang="zh-CN" altLang="en-US" sz="2400" b="1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+mn-ea"/>
              </a:rPr>
              <a:t>历史上第一次没有西方殖民国家参与、由亚非国家自己处理自己事务的国际会议</a:t>
            </a:r>
            <a:endParaRPr lang="zh-CN" altLang="en-US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sym typeface="+mn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5" name="矩形 1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1560" y="843558"/>
            <a:ext cx="2351926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</a:rPr>
              <a:t>7.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内容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、成果：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17" name="矩形 16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3568" y="1347614"/>
            <a:ext cx="7985866" cy="18755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defTabSz="115189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①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会议通过了和平相处、友好合作的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十项原则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just" defTabSz="1151890" fontAlgn="base">
              <a:lnSpc>
                <a:spcPct val="125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②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万隆会议体现的亚非国家和地区</a:t>
            </a:r>
            <a:r>
              <a:rPr lang="zh-CN" altLang="en-US" sz="2400" b="1" dirty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团结合作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en-US" sz="2400" b="1" dirty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友好相处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，共同</a:t>
            </a:r>
            <a:r>
              <a:rPr lang="zh-CN" altLang="en-US" sz="2400" b="1" dirty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反对帝国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主义和</a:t>
            </a:r>
            <a:r>
              <a:rPr lang="zh-CN" altLang="en-US" sz="2400" b="1" dirty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殖民主义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，争取和巩固民族独立，保卫世界</a:t>
            </a:r>
            <a:r>
              <a:rPr lang="zh-CN" altLang="en-US" sz="2400" b="1" dirty="0">
                <a:solidFill>
                  <a:srgbClr val="2F2F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和平的精神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，被称为</a:t>
            </a:r>
            <a:r>
              <a:rPr lang="zh-CN" altLang="en-US" sz="24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“万隆精神”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矩形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11560" y="3259410"/>
            <a:ext cx="17542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</a:rPr>
              <a:t>8.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意义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11560" y="3651870"/>
            <a:ext cx="8167089" cy="10525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defTabSz="1151890">
              <a:lnSpc>
                <a:spcPct val="130000"/>
              </a:lnSpc>
              <a:defRPr/>
            </a:pP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① </a:t>
            </a:r>
            <a:r>
              <a:rPr lang="zh-CN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提高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了</a:t>
            </a:r>
            <a:r>
              <a:rPr lang="zh-CN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亚非国家和地区的民族自信，</a:t>
            </a:r>
            <a:r>
              <a:rPr lang="zh-CN" altLang="zh-CN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鼓舞</a:t>
            </a:r>
            <a:r>
              <a:rPr lang="zh-CN" altLang="en-US" sz="2400" b="1" dirty="0">
                <a:solidFill>
                  <a:srgbClr val="C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了</a:t>
            </a:r>
            <a:r>
              <a:rPr lang="zh-CN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亚非拉人民争取民族独立的斗争。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2"/>
          <p:cNvSpPr txBox="1"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611560" y="1203598"/>
            <a:ext cx="8273898" cy="1806264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 defTabSz="115189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② </a:t>
            </a:r>
            <a:r>
              <a:rPr lang="zh-CN" altLang="zh-CN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从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万隆会议开始，</a:t>
            </a:r>
            <a:r>
              <a:rPr lang="zh-CN" altLang="en-US" sz="24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发展中国家</a:t>
            </a:r>
            <a:r>
              <a:rPr lang="zh-CN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作为一支新兴独立的政治力量登上</a:t>
            </a:r>
            <a:r>
              <a:rPr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了</a:t>
            </a:r>
            <a:r>
              <a:rPr lang="zh-CN" altLang="zh-CN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国际舞台。</a:t>
            </a:r>
            <a:endParaRPr lang="en-US" altLang="zh-CN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  <a:p>
            <a:pPr algn="just" defTabSz="1151890" fontAlgn="base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 smtClean="0">
                <a:solidFill>
                  <a:prstClr val="black"/>
                </a:solidFill>
                <a:ea typeface="黑体" panose="02010609060101010101" pitchFamily="49" charset="-122"/>
                <a:cs typeface="Times New Roman" panose="02020603050405020304" charset="0"/>
              </a:rPr>
              <a:t>③ </a:t>
            </a:r>
            <a:r>
              <a:rPr kumimoji="1" lang="zh-CN" altLang="en-US" sz="2400" b="1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中国</a:t>
            </a:r>
            <a:r>
              <a:rPr kumimoji="1"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提出的</a:t>
            </a:r>
            <a:r>
              <a:rPr kumimoji="1" lang="zh-CN" altLang="en-US" sz="2400" b="1" dirty="0">
                <a:solidFill>
                  <a:srgbClr val="CC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和平共处五项原则</a:t>
            </a:r>
            <a:r>
              <a:rPr kumimoji="1" lang="zh-CN" altLang="en-US" sz="24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charset="0"/>
              </a:rPr>
              <a:t>受到国际社会的认可，逐渐推行开来</a:t>
            </a:r>
            <a:endParaRPr kumimoji="1" lang="zh-CN" altLang="en-US" sz="24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charset="0"/>
            </a:endParaRPr>
          </a:p>
        </p:txBody>
      </p:sp>
      <p:sp>
        <p:nvSpPr>
          <p:cNvPr id="4" name="矩形 2"/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683568" y="834223"/>
            <a:ext cx="1754232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eaLnBrk="0" fontAlgn="base" hangingPunct="0">
              <a:spcBef>
                <a:spcPct val="5000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</a:rPr>
              <a:t>8.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意义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</a:endParaRPr>
          </a:p>
        </p:txBody>
      </p:sp>
      <p:sp>
        <p:nvSpPr>
          <p:cNvPr id="5" name="矩形 2"/>
          <p:cNvSpPr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5957" y="2931790"/>
            <a:ext cx="2042547" cy="46166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>
            <a:spAutoFit/>
          </a:bodyPr>
          <a:lstStyle/>
          <a:p>
            <a:pPr defTabSz="1151890" fontAlgn="base">
              <a:spcBef>
                <a:spcPct val="0"/>
              </a:spcBef>
              <a:spcAft>
                <a:spcPct val="0"/>
              </a:spcAft>
            </a:pPr>
            <a:r>
              <a:rPr lang="en-US" altLang="zh-CN" sz="2400" b="1" dirty="0" smtClean="0">
                <a:solidFill>
                  <a:srgbClr val="0070C0"/>
                </a:solidFill>
                <a:latin typeface="+mj-ea"/>
                <a:ea typeface="+mj-ea"/>
              </a:rPr>
              <a:t>9.</a:t>
            </a:r>
            <a:r>
              <a:rPr lang="zh-CN" altLang="en-US" sz="2400" b="1" dirty="0" smtClean="0">
                <a:solidFill>
                  <a:srgbClr val="0070C0"/>
                </a:solidFill>
                <a:latin typeface="+mj-ea"/>
                <a:ea typeface="+mj-ea"/>
              </a:rPr>
              <a:t>中国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</a:rPr>
              <a:t>贡献</a:t>
            </a:r>
            <a:r>
              <a:rPr lang="zh-CN" altLang="en-US" sz="2400" b="1" dirty="0">
                <a:solidFill>
                  <a:srgbClr val="0070C0"/>
                </a:solidFill>
                <a:latin typeface="+mj-ea"/>
                <a:ea typeface="+mj-ea"/>
                <a:sym typeface="Wingdings" panose="05000000000000000000" pitchFamily="2" charset="2"/>
              </a:rPr>
              <a:t>：</a:t>
            </a:r>
            <a:endParaRPr lang="zh-CN" altLang="en-US" sz="2400" b="1" dirty="0">
              <a:solidFill>
                <a:srgbClr val="0070C0"/>
              </a:solidFill>
              <a:latin typeface="+mj-ea"/>
              <a:ea typeface="+mj-ea"/>
              <a:sym typeface="Wingdings" panose="05000000000000000000" pitchFamily="2" charset="2"/>
            </a:endParaRPr>
          </a:p>
        </p:txBody>
      </p:sp>
      <p:sp>
        <p:nvSpPr>
          <p:cNvPr id="6" name="矩形 5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611560" y="3393455"/>
            <a:ext cx="8273898" cy="135267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①</a:t>
            </a: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周恩来在会上提出的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“求同存异”的方针</a:t>
            </a: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，保证了会议的顺利进行，为会议的成功作出了重要贡献。</a:t>
            </a:r>
            <a:endParaRPr lang="en-US" altLang="zh-CN" sz="2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defTabSz="1151890" fontAlgn="base">
              <a:lnSpc>
                <a:spcPct val="13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  <a:sym typeface="Wingdings" panose="05000000000000000000" pitchFamily="2" charset="2"/>
              </a:rPr>
              <a:t>②</a:t>
            </a: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中国提出的</a:t>
            </a:r>
            <a:r>
              <a:rPr lang="zh-CN" altLang="en-US" sz="21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和平共处五项原则</a:t>
            </a:r>
            <a:r>
              <a:rPr lang="zh-CN" altLang="en-US" sz="2100" b="1" dirty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受到国际社会的认可，逐渐推行开来。</a:t>
            </a:r>
            <a:endParaRPr lang="zh-CN" altLang="en-US" sz="2100" b="1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66724" y="1514269"/>
            <a:ext cx="2837180" cy="2168525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203848" y="987574"/>
            <a:ext cx="2976245" cy="300101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6264250" y="987574"/>
            <a:ext cx="2302510" cy="172974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8"/>
          <a:stretch>
            <a:fillRect/>
          </a:stretch>
        </p:blipFill>
        <p:spPr>
          <a:xfrm>
            <a:off x="6444208" y="2932224"/>
            <a:ext cx="2370455" cy="1501140"/>
          </a:xfrm>
          <a:prstGeom prst="rect">
            <a:avLst/>
          </a:prstGeom>
        </p:spPr>
      </p:pic>
      <p:sp>
        <p:nvSpPr>
          <p:cNvPr id="6" name="减号 5"/>
          <p:cNvSpPr/>
          <p:nvPr>
            <p:custDataLst>
              <p:tags r:id="rId9"/>
            </p:custDataLst>
          </p:nvPr>
        </p:nvSpPr>
        <p:spPr>
          <a:xfrm>
            <a:off x="3203904" y="2787764"/>
            <a:ext cx="1906218" cy="364765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3600" fontAlgn="base">
              <a:spcBef>
                <a:spcPct val="0"/>
              </a:spcBef>
              <a:spcAft>
                <a:spcPct val="0"/>
              </a:spcAft>
            </a:pPr>
            <a:endParaRPr lang="zh-CN" altLang="en-US" sz="100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7" name="减号 6"/>
          <p:cNvSpPr/>
          <p:nvPr>
            <p:custDataLst>
              <p:tags r:id="rId10"/>
            </p:custDataLst>
          </p:nvPr>
        </p:nvSpPr>
        <p:spPr>
          <a:xfrm>
            <a:off x="2987800" y="3076240"/>
            <a:ext cx="3331682" cy="364765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3600" fontAlgn="base">
              <a:spcBef>
                <a:spcPct val="0"/>
              </a:spcBef>
              <a:spcAft>
                <a:spcPct val="0"/>
              </a:spcAft>
            </a:pPr>
            <a:endParaRPr lang="zh-CN" altLang="en-US" sz="100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  <p:sp>
        <p:nvSpPr>
          <p:cNvPr id="8" name="减号 7"/>
          <p:cNvSpPr/>
          <p:nvPr>
            <p:custDataLst>
              <p:tags r:id="rId11"/>
            </p:custDataLst>
          </p:nvPr>
        </p:nvSpPr>
        <p:spPr>
          <a:xfrm>
            <a:off x="3203847" y="3340114"/>
            <a:ext cx="1641917" cy="364490"/>
          </a:xfrm>
          <a:prstGeom prst="mathMinu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863600" fontAlgn="base">
              <a:spcBef>
                <a:spcPct val="0"/>
              </a:spcBef>
              <a:spcAft>
                <a:spcPct val="0"/>
              </a:spcAft>
            </a:pPr>
            <a:endParaRPr lang="zh-CN" altLang="en-US" sz="1000">
              <a:solidFill>
                <a:prstClr val="white"/>
              </a:solidFill>
              <a:latin typeface="Arial" panose="020B0604020202020204"/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</p:bldLst>
  </p:timing>
</p:sld>
</file>

<file path=ppt/tags/tag1.xml><?xml version="1.0" encoding="utf-8"?>
<p:tagLst xmlns:p="http://schemas.openxmlformats.org/presentationml/2006/main">
  <p:tag name="AS_UNIQUEID" val="1185"/>
  <p:tag name="KSO_WM_BEAUTIFY_FLAG" val=""/>
</p:tagLst>
</file>

<file path=ppt/tags/tag10.xml><?xml version="1.0" encoding="utf-8"?>
<p:tagLst xmlns:p="http://schemas.openxmlformats.org/presentationml/2006/main">
  <p:tag name="AS_UNIQUEID" val="1185"/>
  <p:tag name="KSO_WM_BEAUTIFY_FLAG" val=""/>
</p:tagLst>
</file>

<file path=ppt/tags/tag100.xml><?xml version="1.0" encoding="utf-8"?>
<p:tagLst xmlns:p="http://schemas.openxmlformats.org/presentationml/2006/main">
  <p:tag name="KSO_WM_BEAUTIFY_FLAG" val=""/>
</p:tagLst>
</file>

<file path=ppt/tags/tag101.xml><?xml version="1.0" encoding="utf-8"?>
<p:tagLst xmlns:p="http://schemas.openxmlformats.org/presentationml/2006/main">
  <p:tag name="KSO_WM_BEAUTIFY_FLAG" val=""/>
</p:tagLst>
</file>

<file path=ppt/tags/tag102.xml><?xml version="1.0" encoding="utf-8"?>
<p:tagLst xmlns:p="http://schemas.openxmlformats.org/presentationml/2006/main">
  <p:tag name="KSO_WM_SPECIAL_SOURCE" val="bdnull"/>
</p:tagLst>
</file>

<file path=ppt/tags/tag103.xml><?xml version="1.0" encoding="utf-8"?>
<p:tagLst xmlns:p="http://schemas.openxmlformats.org/presentationml/2006/main">
  <p:tag name="KSO_WM_BEAUTIFY_FLAG" val=""/>
</p:tagLst>
</file>

<file path=ppt/tags/tag104.xml><?xml version="1.0" encoding="utf-8"?>
<p:tagLst xmlns:p="http://schemas.openxmlformats.org/presentationml/2006/main">
  <p:tag name="KSO_WM_BEAUTIFY_FLAG" val=""/>
</p:tagLst>
</file>

<file path=ppt/tags/tag105.xml><?xml version="1.0" encoding="utf-8"?>
<p:tagLst xmlns:p="http://schemas.openxmlformats.org/presentationml/2006/main">
  <p:tag name="KSO_WM_BEAUTIFY_FLAG" val=""/>
</p:tagLst>
</file>

<file path=ppt/tags/tag106.xml><?xml version="1.0" encoding="utf-8"?>
<p:tagLst xmlns:p="http://schemas.openxmlformats.org/presentationml/2006/main">
  <p:tag name="KSO_WM_BEAUTIFY_FLAG" val=""/>
</p:tagLst>
</file>

<file path=ppt/tags/tag107.xml><?xml version="1.0" encoding="utf-8"?>
<p:tagLst xmlns:p="http://schemas.openxmlformats.org/presentationml/2006/main">
  <p:tag name="KSO_WM_BEAUTIFY_FLAG" val=""/>
</p:tagLst>
</file>

<file path=ppt/tags/tag108.xml><?xml version="1.0" encoding="utf-8"?>
<p:tagLst xmlns:p="http://schemas.openxmlformats.org/presentationml/2006/main">
  <p:tag name="KSO_WM_BEAUTIFY_FLAG" val=""/>
</p:tagLst>
</file>

<file path=ppt/tags/tag109.xml><?xml version="1.0" encoding="utf-8"?>
<p:tagLst xmlns:p="http://schemas.openxmlformats.org/presentationml/2006/main">
  <p:tag name="KSO_WM_BEAUTIFY_FLAG" val=""/>
</p:tagLst>
</file>

<file path=ppt/tags/tag11.xml><?xml version="1.0" encoding="utf-8"?>
<p:tagLst xmlns:p="http://schemas.openxmlformats.org/presentationml/2006/main">
  <p:tag name="KSO_WM_BEAUTIFY_FLAG" val=""/>
</p:tagLst>
</file>

<file path=ppt/tags/tag110.xml><?xml version="1.0" encoding="utf-8"?>
<p:tagLst xmlns:p="http://schemas.openxmlformats.org/presentationml/2006/main">
  <p:tag name="KSO_WM_BEAUTIFY_FLAG" val=""/>
</p:tagLst>
</file>

<file path=ppt/tags/tag111.xml><?xml version="1.0" encoding="utf-8"?>
<p:tagLst xmlns:p="http://schemas.openxmlformats.org/presentationml/2006/main">
  <p:tag name="KSO_WM_BEAUTIFY_FLAG" val=""/>
</p:tagLst>
</file>

<file path=ppt/tags/tag112.xml><?xml version="1.0" encoding="utf-8"?>
<p:tagLst xmlns:p="http://schemas.openxmlformats.org/presentationml/2006/main">
  <p:tag name="KSO_WM_BEAUTIFY_FLAG" val=""/>
</p:tagLst>
</file>

<file path=ppt/tags/tag113.xml><?xml version="1.0" encoding="utf-8"?>
<p:tagLst xmlns:p="http://schemas.openxmlformats.org/presentationml/2006/main">
  <p:tag name="KSO_WM_BEAUTIFY_FLAG" val=""/>
</p:tagLst>
</file>

<file path=ppt/tags/tag114.xml><?xml version="1.0" encoding="utf-8"?>
<p:tagLst xmlns:p="http://schemas.openxmlformats.org/presentationml/2006/main">
  <p:tag name="KSO_WM_BEAUTIFY_FLAG" val=""/>
</p:tagLst>
</file>

<file path=ppt/tags/tag115.xml><?xml version="1.0" encoding="utf-8"?>
<p:tagLst xmlns:p="http://schemas.openxmlformats.org/presentationml/2006/main">
  <p:tag name="KSO_WM_BEAUTIFY_FLAG" val=""/>
</p:tagLst>
</file>

<file path=ppt/tags/tag116.xml><?xml version="1.0" encoding="utf-8"?>
<p:tagLst xmlns:p="http://schemas.openxmlformats.org/presentationml/2006/main">
  <p:tag name="KSO_WM_BEAUTIFY_FLAG" val=""/>
</p:tagLst>
</file>

<file path=ppt/tags/tag117.xml><?xml version="1.0" encoding="utf-8"?>
<p:tagLst xmlns:p="http://schemas.openxmlformats.org/presentationml/2006/main">
  <p:tag name="KSO_WM_BEAUTIFY_FLAG" val=""/>
</p:tagLst>
</file>

<file path=ppt/tags/tag118.xml><?xml version="1.0" encoding="utf-8"?>
<p:tagLst xmlns:p="http://schemas.openxmlformats.org/presentationml/2006/main">
  <p:tag name="KSO_WM_BEAUTIFY_FLAG" val=""/>
</p:tagLst>
</file>

<file path=ppt/tags/tag119.xml><?xml version="1.0" encoding="utf-8"?>
<p:tagLst xmlns:p="http://schemas.openxmlformats.org/presentationml/2006/main">
  <p:tag name="KSO_WM_BEAUTIFY_FLAG" val=""/>
</p:tagLst>
</file>

<file path=ppt/tags/tag12.xml><?xml version="1.0" encoding="utf-8"?>
<p:tagLst xmlns:p="http://schemas.openxmlformats.org/presentationml/2006/main">
  <p:tag name="KSO_WM_BEAUTIFY_FLAG" val=""/>
</p:tagLst>
</file>

<file path=ppt/tags/tag120.xml><?xml version="1.0" encoding="utf-8"?>
<p:tagLst xmlns:p="http://schemas.openxmlformats.org/presentationml/2006/main">
  <p:tag name="KSO_WM_BEAUTIFY_FLAG" val=""/>
</p:tagLst>
</file>

<file path=ppt/tags/tag121.xml><?xml version="1.0" encoding="utf-8"?>
<p:tagLst xmlns:p="http://schemas.openxmlformats.org/presentationml/2006/main">
  <p:tag name="KSO_WM_BEAUTIFY_FLAG" val=""/>
</p:tagLst>
</file>

<file path=ppt/tags/tag122.xml><?xml version="1.0" encoding="utf-8"?>
<p:tagLst xmlns:p="http://schemas.openxmlformats.org/presentationml/2006/main">
  <p:tag name="KSO_WM_BEAUTIFY_FLAG" val=""/>
</p:tagLst>
</file>

<file path=ppt/tags/tag123.xml><?xml version="1.0" encoding="utf-8"?>
<p:tagLst xmlns:p="http://schemas.openxmlformats.org/presentationml/2006/main">
  <p:tag name="KSO_WM_BEAUTIFY_FLAG" val=""/>
</p:tagLst>
</file>

<file path=ppt/tags/tag124.xml><?xml version="1.0" encoding="utf-8"?>
<p:tagLst xmlns:p="http://schemas.openxmlformats.org/presentationml/2006/main">
  <p:tag name="KSO_WM_BEAUTIFY_FLAG" val=""/>
</p:tagLst>
</file>

<file path=ppt/tags/tag125.xml><?xml version="1.0" encoding="utf-8"?>
<p:tagLst xmlns:p="http://schemas.openxmlformats.org/presentationml/2006/main">
  <p:tag name="KSO_WM_BEAUTIFY_FLAG" val=""/>
</p:tagLst>
</file>

<file path=ppt/tags/tag126.xml><?xml version="1.0" encoding="utf-8"?>
<p:tagLst xmlns:p="http://schemas.openxmlformats.org/presentationml/2006/main">
  <p:tag name="KSO_WM_BEAUTIFY_FLAG" val=""/>
</p:tagLst>
</file>

<file path=ppt/tags/tag127.xml><?xml version="1.0" encoding="utf-8"?>
<p:tagLst xmlns:p="http://schemas.openxmlformats.org/presentationml/2006/main">
  <p:tag name="KSO_WM_BEAUTIFY_FLAG" val=""/>
</p:tagLst>
</file>

<file path=ppt/tags/tag128.xml><?xml version="1.0" encoding="utf-8"?>
<p:tagLst xmlns:p="http://schemas.openxmlformats.org/presentationml/2006/main">
  <p:tag name="KSO_WM_BEAUTIFY_FLAG" val=""/>
</p:tagLst>
</file>

<file path=ppt/tags/tag129.xml><?xml version="1.0" encoding="utf-8"?>
<p:tagLst xmlns:p="http://schemas.openxmlformats.org/presentationml/2006/main">
  <p:tag name="AS_UNIQUEID" val="65"/>
  <p:tag name="KSO_WM_BEAUTIFY_FLAG" val=""/>
</p:tagLst>
</file>

<file path=ppt/tags/tag13.xml><?xml version="1.0" encoding="utf-8"?>
<p:tagLst xmlns:p="http://schemas.openxmlformats.org/presentationml/2006/main">
  <p:tag name="AS_UNIQUEID" val="1185"/>
  <p:tag name="KSO_WM_BEAUTIFY_FLAG" val=""/>
</p:tagLst>
</file>

<file path=ppt/tags/tag130.xml><?xml version="1.0" encoding="utf-8"?>
<p:tagLst xmlns:p="http://schemas.openxmlformats.org/presentationml/2006/main">
  <p:tag name="AS_UNIQUEID" val="66"/>
  <p:tag name="KSO_WM_BEAUTIFY_FLAG" val=""/>
</p:tagLst>
</file>

<file path=ppt/tags/tag131.xml><?xml version="1.0" encoding="utf-8"?>
<p:tagLst xmlns:p="http://schemas.openxmlformats.org/presentationml/2006/main">
  <p:tag name="COMMONDATA" val="eyJoZGlkIjoiM2U4YTQ4NGZjZGI1ZTdhNzIzYmNmNDRkZGU5MmI4ODIifQ=="/>
  <p:tag name="KSO_WPP_MARK_KEY" val="3a5f311e-f7f9-41e5-b799-f34613bd13a0"/>
  <p:tag name="commondata" val="eyJoZGlkIjoiMDc0YmVkNzIyYTUyMGViMjlkZjRjOWNkOGFjNWZiMmUifQ=="/>
</p:tagLst>
</file>

<file path=ppt/tags/tag14.xml><?xml version="1.0" encoding="utf-8"?>
<p:tagLst xmlns:p="http://schemas.openxmlformats.org/presentationml/2006/main">
  <p:tag name="KSO_WM_BEAUTIFY_FLAG" val=""/>
</p:tagLst>
</file>

<file path=ppt/tags/tag15.xml><?xml version="1.0" encoding="utf-8"?>
<p:tagLst xmlns:p="http://schemas.openxmlformats.org/presentationml/2006/main">
  <p:tag name="KSO_WM_BEAUTIFY_FLAG" val=""/>
</p:tagLst>
</file>

<file path=ppt/tags/tag16.xml><?xml version="1.0" encoding="utf-8"?>
<p:tagLst xmlns:p="http://schemas.openxmlformats.org/presentationml/2006/main">
  <p:tag name="AS_UNIQUEID" val="1185"/>
  <p:tag name="KSO_WM_BEAUTIFY_FLAG" val=""/>
</p:tagLst>
</file>

<file path=ppt/tags/tag17.xml><?xml version="1.0" encoding="utf-8"?>
<p:tagLst xmlns:p="http://schemas.openxmlformats.org/presentationml/2006/main">
  <p:tag name="KSO_WM_BEAUTIFY_FLAG" val=""/>
</p:tagLst>
</file>

<file path=ppt/tags/tag18.xml><?xml version="1.0" encoding="utf-8"?>
<p:tagLst xmlns:p="http://schemas.openxmlformats.org/presentationml/2006/main">
  <p:tag name="KSO_WM_BEAUTIFY_FLAG" val=""/>
</p:tagLst>
</file>

<file path=ppt/tags/tag19.xml><?xml version="1.0" encoding="utf-8"?>
<p:tagLst xmlns:p="http://schemas.openxmlformats.org/presentationml/2006/main">
  <p:tag name="KSO_WM_BEAUTIFY_FLAG" val=""/>
</p:tagLst>
</file>

<file path=ppt/tags/tag2.xml><?xml version="1.0" encoding="utf-8"?>
<p:tagLst xmlns:p="http://schemas.openxmlformats.org/presentationml/2006/main">
  <p:tag name="KSO_WM_BEAUTIFY_FLAG" val=""/>
</p:tagLst>
</file>

<file path=ppt/tags/tag20.xml><?xml version="1.0" encoding="utf-8"?>
<p:tagLst xmlns:p="http://schemas.openxmlformats.org/presentationml/2006/main">
  <p:tag name="KSO_WM_BEAUTIFY_FLAG" val=""/>
</p:tagLst>
</file>

<file path=ppt/tags/tag21.xml><?xml version="1.0" encoding="utf-8"?>
<p:tagLst xmlns:p="http://schemas.openxmlformats.org/presentationml/2006/main">
  <p:tag name="KSO_WM_BEAUTIFY_FLAG" val=""/>
</p:tagLst>
</file>

<file path=ppt/tags/tag22.xml><?xml version="1.0" encoding="utf-8"?>
<p:tagLst xmlns:p="http://schemas.openxmlformats.org/presentationml/2006/main">
  <p:tag name="AS_UNIQUEID" val="1185"/>
  <p:tag name="KSO_WM_BEAUTIFY_FLAG" val=""/>
</p:tagLst>
</file>

<file path=ppt/tags/tag23.xml><?xml version="1.0" encoding="utf-8"?>
<p:tagLst xmlns:p="http://schemas.openxmlformats.org/presentationml/2006/main">
  <p:tag name="KSO_WM_BEAUTIFY_FLAG" val=""/>
</p:tagLst>
</file>

<file path=ppt/tags/tag24.xml><?xml version="1.0" encoding="utf-8"?>
<p:tagLst xmlns:p="http://schemas.openxmlformats.org/presentationml/2006/main">
  <p:tag name="KSO_WM_BEAUTIFY_FLAG" val=""/>
</p:tagLst>
</file>

<file path=ppt/tags/tag25.xml><?xml version="1.0" encoding="utf-8"?>
<p:tagLst xmlns:p="http://schemas.openxmlformats.org/presentationml/2006/main">
  <p:tag name="AS_UNIQUEID" val="1185"/>
  <p:tag name="KSO_WM_BEAUTIFY_FLAG" val=""/>
</p:tagLst>
</file>

<file path=ppt/tags/tag26.xml><?xml version="1.0" encoding="utf-8"?>
<p:tagLst xmlns:p="http://schemas.openxmlformats.org/presentationml/2006/main">
  <p:tag name="KSO_WM_BEAUTIFY_FLAG" val=""/>
</p:tagLst>
</file>

<file path=ppt/tags/tag27.xml><?xml version="1.0" encoding="utf-8"?>
<p:tagLst xmlns:p="http://schemas.openxmlformats.org/presentationml/2006/main">
  <p:tag name="KSO_WM_BEAUTIFY_FLAG" val=""/>
</p:tagLst>
</file>

<file path=ppt/tags/tag28.xml><?xml version="1.0" encoding="utf-8"?>
<p:tagLst xmlns:p="http://schemas.openxmlformats.org/presentationml/2006/main">
  <p:tag name="AS_UNIQUEID" val="1185"/>
  <p:tag name="KSO_WM_BEAUTIFY_FLAG" val=""/>
</p:tagLst>
</file>

<file path=ppt/tags/tag29.xml><?xml version="1.0" encoding="utf-8"?>
<p:tagLst xmlns:p="http://schemas.openxmlformats.org/presentationml/2006/main">
  <p:tag name="KSO_WM_BEAUTIFY_FLAG" val=""/>
</p:tagLst>
</file>

<file path=ppt/tags/tag3.xml><?xml version="1.0" encoding="utf-8"?>
<p:tagLst xmlns:p="http://schemas.openxmlformats.org/presentationml/2006/main">
  <p:tag name="KSO_WM_BEAUTIFY_FLAG" val=""/>
</p:tagLst>
</file>

<file path=ppt/tags/tag30.xml><?xml version="1.0" encoding="utf-8"?>
<p:tagLst xmlns:p="http://schemas.openxmlformats.org/presentationml/2006/main">
  <p:tag name="KSO_WM_BEAUTIFY_FLAG" val=""/>
</p:tagLst>
</file>

<file path=ppt/tags/tag31.xml><?xml version="1.0" encoding="utf-8"?>
<p:tagLst xmlns:p="http://schemas.openxmlformats.org/presentationml/2006/main">
  <p:tag name="AS_UNIQUEID" val="1185"/>
  <p:tag name="KSO_WM_BEAUTIFY_FLAG" val=""/>
</p:tagLst>
</file>

<file path=ppt/tags/tag32.xml><?xml version="1.0" encoding="utf-8"?>
<p:tagLst xmlns:p="http://schemas.openxmlformats.org/presentationml/2006/main">
  <p:tag name="KSO_WM_BEAUTIFY_FLAG" val=""/>
</p:tagLst>
</file>

<file path=ppt/tags/tag33.xml><?xml version="1.0" encoding="utf-8"?>
<p:tagLst xmlns:p="http://schemas.openxmlformats.org/presentationml/2006/main">
  <p:tag name="KSO_WM_BEAUTIFY_FLAG" val=""/>
</p:tagLst>
</file>

<file path=ppt/tags/tag34.xml><?xml version="1.0" encoding="utf-8"?>
<p:tagLst xmlns:p="http://schemas.openxmlformats.org/presentationml/2006/main">
  <p:tag name="AS_UNIQUEID" val="3708"/>
</p:tagLst>
</file>

<file path=ppt/tags/tag35.xml><?xml version="1.0" encoding="utf-8"?>
<p:tagLst xmlns:p="http://schemas.openxmlformats.org/presentationml/2006/main">
  <p:tag name="AS_UNIQUEID" val="3704"/>
</p:tagLst>
</file>

<file path=ppt/tags/tag36.xml><?xml version="1.0" encoding="utf-8"?>
<p:tagLst xmlns:p="http://schemas.openxmlformats.org/presentationml/2006/main">
  <p:tag name="AS_UNIQUEID" val="3705"/>
</p:tagLst>
</file>

<file path=ppt/tags/tag37.xml><?xml version="1.0" encoding="utf-8"?>
<p:tagLst xmlns:p="http://schemas.openxmlformats.org/presentationml/2006/main">
  <p:tag name="KSO_WM_BEAUTIFY_FLAG" val=""/>
</p:tagLst>
</file>

<file path=ppt/tags/tag38.xml><?xml version="1.0" encoding="utf-8"?>
<p:tagLst xmlns:p="http://schemas.openxmlformats.org/presentationml/2006/main">
  <p:tag name="KSO_WM_BEAUTIFY_FLAG" val=""/>
</p:tagLst>
</file>

<file path=ppt/tags/tag39.xml><?xml version="1.0" encoding="utf-8"?>
<p:tagLst xmlns:p="http://schemas.openxmlformats.org/presentationml/2006/main">
  <p:tag name="KSO_WM_BEAUTIFY_FLAG" val=""/>
</p:tagLst>
</file>

<file path=ppt/tags/tag4.xml><?xml version="1.0" encoding="utf-8"?>
<p:tagLst xmlns:p="http://schemas.openxmlformats.org/presentationml/2006/main">
  <p:tag name="AS_UNIQUEID" val="1185"/>
  <p:tag name="KSO_WM_BEAUTIFY_FLAG" val=""/>
</p:tagLst>
</file>

<file path=ppt/tags/tag40.xml><?xml version="1.0" encoding="utf-8"?>
<p:tagLst xmlns:p="http://schemas.openxmlformats.org/presentationml/2006/main">
  <p:tag name="KSO_WM_BEAUTIFY_FLAG" val=""/>
</p:tagLst>
</file>

<file path=ppt/tags/tag41.xml><?xml version="1.0" encoding="utf-8"?>
<p:tagLst xmlns:p="http://schemas.openxmlformats.org/presentationml/2006/main">
  <p:tag name="KSO_WM_BEAUTIFY_FLAG" val=""/>
</p:tagLst>
</file>

<file path=ppt/tags/tag42.xml><?xml version="1.0" encoding="utf-8"?>
<p:tagLst xmlns:p="http://schemas.openxmlformats.org/presentationml/2006/main">
  <p:tag name="KSO_WM_BEAUTIFY_FLAG" val=""/>
</p:tagLst>
</file>

<file path=ppt/tags/tag43.xml><?xml version="1.0" encoding="utf-8"?>
<p:tagLst xmlns:p="http://schemas.openxmlformats.org/presentationml/2006/main">
  <p:tag name="KSO_WM_BEAUTIFY_FLAG" val=""/>
</p:tagLst>
</file>

<file path=ppt/tags/tag44.xml><?xml version="1.0" encoding="utf-8"?>
<p:tagLst xmlns:p="http://schemas.openxmlformats.org/presentationml/2006/main">
  <p:tag name="AS_UNIQUEID" val="4774"/>
  <p:tag name="KSO_WM_BEAUTIFY_FLAG" val=""/>
  <p:tag name="KSO_WM_TAG_VERSION" val="1.0"/>
  <p:tag name="KSO_WM_TEMPLATE_CATEGORY" val="custom"/>
  <p:tag name="KSO_WM_TEMPLATE_INDEX" val="20207618"/>
  <p:tag name="KSO_WM_UNIT_COMPATIBLE" val="0"/>
  <p:tag name="KSO_WM_UNIT_DIAGRAM_ISNUMVISUAL" val="0"/>
  <p:tag name="KSO_WM_UNIT_DIAGRAM_ISREFERUNIT" val="0"/>
  <p:tag name="KSO_WM_UNIT_HIGHLIGHT" val="0"/>
  <p:tag name="KSO_WM_UNIT_ID" val="custom20207618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攻坚克难赢未来——实现中华民族伟大复兴的中国梦!"/>
  <p:tag name="KSO_WM_UNIT_TEXT_FILL_FORE_SCHEMECOLOR_INDEX" val="14"/>
  <p:tag name="KSO_WM_UNIT_TEXT_FILL_FORE_SCHEMECOLOR_INDEX_BRIGHTNESS" val="0"/>
  <p:tag name="KSO_WM_UNIT_TEXT_FILL_TYPE" val="1"/>
  <p:tag name="KSO_WM_UNIT_TYPE" val="b"/>
  <p:tag name="KSO_WM_UNIT_VALUE" val="36"/>
</p:tagLst>
</file>

<file path=ppt/tags/tag45.xml><?xml version="1.0" encoding="utf-8"?>
<p:tagLst xmlns:p="http://schemas.openxmlformats.org/presentationml/2006/main">
  <p:tag name="KSO_WM_BEAUTIFY_FLAG" val="#wm#"/>
  <p:tag name="KSO_WM_TEMPLATE_CATEGORY" val="custom"/>
  <p:tag name="KSO_WM_TEMPLATE_INDEX" val="20207618"/>
</p:tagLst>
</file>

<file path=ppt/tags/tag46.xml><?xml version="1.0" encoding="utf-8"?>
<p:tagLst xmlns:p="http://schemas.openxmlformats.org/presentationml/2006/main">
  <p:tag name="KSO_WM_BEAUTIFY_FLAG" val=""/>
</p:tagLst>
</file>

<file path=ppt/tags/tag47.xml><?xml version="1.0" encoding="utf-8"?>
<p:tagLst xmlns:p="http://schemas.openxmlformats.org/presentationml/2006/main">
  <p:tag name="KSO_WM_BEAUTIFY_FLAG" val=""/>
</p:tagLst>
</file>

<file path=ppt/tags/tag48.xml><?xml version="1.0" encoding="utf-8"?>
<p:tagLst xmlns:p="http://schemas.openxmlformats.org/presentationml/2006/main">
  <p:tag name="KSO_WM_BEAUTIFY_FLAG" val=""/>
</p:tagLst>
</file>

<file path=ppt/tags/tag49.xml><?xml version="1.0" encoding="utf-8"?>
<p:tagLst xmlns:p="http://schemas.openxmlformats.org/presentationml/2006/main">
  <p:tag name="KSO_WM_BEAUTIFY_FLAG" val=""/>
</p:tagLst>
</file>

<file path=ppt/tags/tag5.xml><?xml version="1.0" encoding="utf-8"?>
<p:tagLst xmlns:p="http://schemas.openxmlformats.org/presentationml/2006/main">
  <p:tag name="KSO_WM_BEAUTIFY_FLAG" val=""/>
</p:tagLst>
</file>

<file path=ppt/tags/tag50.xml><?xml version="1.0" encoding="utf-8"?>
<p:tagLst xmlns:p="http://schemas.openxmlformats.org/presentationml/2006/main">
  <p:tag name="KSO_WM_BEAUTIFY_FLAG" val=""/>
</p:tagLst>
</file>

<file path=ppt/tags/tag51.xml><?xml version="1.0" encoding="utf-8"?>
<p:tagLst xmlns:p="http://schemas.openxmlformats.org/presentationml/2006/main">
  <p:tag name="KSO_WM_BEAUTIFY_FLAG" val=""/>
</p:tagLst>
</file>

<file path=ppt/tags/tag52.xml><?xml version="1.0" encoding="utf-8"?>
<p:tagLst xmlns:p="http://schemas.openxmlformats.org/presentationml/2006/main">
  <p:tag name="KSO_WM_SPECIAL_SOURCE" val="bdnull"/>
</p:tagLst>
</file>

<file path=ppt/tags/tag53.xml><?xml version="1.0" encoding="utf-8"?>
<p:tagLst xmlns:p="http://schemas.openxmlformats.org/presentationml/2006/main">
  <p:tag name="KSO_WM_BEAUTIFY_FLAG" val=""/>
</p:tagLst>
</file>

<file path=ppt/tags/tag54.xml><?xml version="1.0" encoding="utf-8"?>
<p:tagLst xmlns:p="http://schemas.openxmlformats.org/presentationml/2006/main">
  <p:tag name="KSO_WM_BEAUTIFY_FLAG" val=""/>
</p:tagLst>
</file>

<file path=ppt/tags/tag55.xml><?xml version="1.0" encoding="utf-8"?>
<p:tagLst xmlns:p="http://schemas.openxmlformats.org/presentationml/2006/main">
  <p:tag name="KSO_WM_BEAUTIFY_FLAG" val=""/>
</p:tagLst>
</file>

<file path=ppt/tags/tag56.xml><?xml version="1.0" encoding="utf-8"?>
<p:tagLst xmlns:p="http://schemas.openxmlformats.org/presentationml/2006/main">
  <p:tag name="KSO_WM_BEAUTIFY_FLAG" val=""/>
</p:tagLst>
</file>

<file path=ppt/tags/tag57.xml><?xml version="1.0" encoding="utf-8"?>
<p:tagLst xmlns:p="http://schemas.openxmlformats.org/presentationml/2006/main">
  <p:tag name="KSO_WM_BEAUTIFY_FLAG" val=""/>
</p:tagLst>
</file>

<file path=ppt/tags/tag58.xml><?xml version="1.0" encoding="utf-8"?>
<p:tagLst xmlns:p="http://schemas.openxmlformats.org/presentationml/2006/main">
  <p:tag name="KSO_WM_BEAUTIFY_FLAG" val=""/>
</p:tagLst>
</file>

<file path=ppt/tags/tag59.xml><?xml version="1.0" encoding="utf-8"?>
<p:tagLst xmlns:p="http://schemas.openxmlformats.org/presentationml/2006/main">
  <p:tag name="KSO_WM_BEAUTIFY_FLAG" val=""/>
</p:tagLst>
</file>

<file path=ppt/tags/tag6.xml><?xml version="1.0" encoding="utf-8"?>
<p:tagLst xmlns:p="http://schemas.openxmlformats.org/presentationml/2006/main">
  <p:tag name="KSO_WM_BEAUTIFY_FLAG" val=""/>
</p:tagLst>
</file>

<file path=ppt/tags/tag60.xml><?xml version="1.0" encoding="utf-8"?>
<p:tagLst xmlns:p="http://schemas.openxmlformats.org/presentationml/2006/main">
  <p:tag name="KSO_WM_SPECIAL_SOURCE" val="bdnull"/>
</p:tagLst>
</file>

<file path=ppt/tags/tag61.xml><?xml version="1.0" encoding="utf-8"?>
<p:tagLst xmlns:p="http://schemas.openxmlformats.org/presentationml/2006/main">
  <p:tag name="KSO_WM_BEAUTIFY_FLAG" val=""/>
</p:tagLst>
</file>

<file path=ppt/tags/tag62.xml><?xml version="1.0" encoding="utf-8"?>
<p:tagLst xmlns:p="http://schemas.openxmlformats.org/presentationml/2006/main">
  <p:tag name="KSO_WM_BEAUTIFY_FLAG" val="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BEAUTIFY_FLAG" val=""/>
</p:tagLst>
</file>

<file path=ppt/tags/tag65.xml><?xml version="1.0" encoding="utf-8"?>
<p:tagLst xmlns:p="http://schemas.openxmlformats.org/presentationml/2006/main">
  <p:tag name="KSO_WM_BEAUTIFY_FLAG" val=""/>
</p:tagLst>
</file>

<file path=ppt/tags/tag66.xml><?xml version="1.0" encoding="utf-8"?>
<p:tagLst xmlns:p="http://schemas.openxmlformats.org/presentationml/2006/main">
  <p:tag name="KSO_WM_BEAUTIFY_FLAG" val=""/>
</p:tagLst>
</file>

<file path=ppt/tags/tag67.xml><?xml version="1.0" encoding="utf-8"?>
<p:tagLst xmlns:p="http://schemas.openxmlformats.org/presentationml/2006/main">
  <p:tag name="KSO_WM_BEAUTIFY_FLAG" val=""/>
</p:tagLst>
</file>

<file path=ppt/tags/tag68.xml><?xml version="1.0" encoding="utf-8"?>
<p:tagLst xmlns:p="http://schemas.openxmlformats.org/presentationml/2006/main">
  <p:tag name="KSO_WM_BEAUTIFY_FLAG" val=""/>
</p:tagLst>
</file>

<file path=ppt/tags/tag69.xml><?xml version="1.0" encoding="utf-8"?>
<p:tagLst xmlns:p="http://schemas.openxmlformats.org/presentationml/2006/main">
  <p:tag name="KSO_WM_BEAUTIFY_FLAG" val=""/>
</p:tagLst>
</file>

<file path=ppt/tags/tag7.xml><?xml version="1.0" encoding="utf-8"?>
<p:tagLst xmlns:p="http://schemas.openxmlformats.org/presentationml/2006/main">
  <p:tag name="AS_UNIQUEID" val="1185"/>
  <p:tag name="KSO_WM_BEAUTIFY_FLAG" val=""/>
</p:tagLst>
</file>

<file path=ppt/tags/tag70.xml><?xml version="1.0" encoding="utf-8"?>
<p:tagLst xmlns:p="http://schemas.openxmlformats.org/presentationml/2006/main">
  <p:tag name="KSO_WM_BEAUTIFY_FLAG" val=""/>
</p:tagLst>
</file>

<file path=ppt/tags/tag71.xml><?xml version="1.0" encoding="utf-8"?>
<p:tagLst xmlns:p="http://schemas.openxmlformats.org/presentationml/2006/main">
  <p:tag name="KSO_WM_BEAUTIFY_FLAG" val=""/>
</p:tagLst>
</file>

<file path=ppt/tags/tag72.xml><?xml version="1.0" encoding="utf-8"?>
<p:tagLst xmlns:p="http://schemas.openxmlformats.org/presentationml/2006/main">
  <p:tag name="KSO_WM_BEAUTIFY_FLAG" val=""/>
</p:tagLst>
</file>

<file path=ppt/tags/tag73.xml><?xml version="1.0" encoding="utf-8"?>
<p:tagLst xmlns:p="http://schemas.openxmlformats.org/presentationml/2006/main">
  <p:tag name="KSO_WM_BEAUTIFY_FLAG" val=""/>
</p:tagLst>
</file>

<file path=ppt/tags/tag74.xml><?xml version="1.0" encoding="utf-8"?>
<p:tagLst xmlns:p="http://schemas.openxmlformats.org/presentationml/2006/main">
  <p:tag name="KSO_WM_BEAUTIFY_FLAG" val=""/>
</p:tagLst>
</file>

<file path=ppt/tags/tag75.xml><?xml version="1.0" encoding="utf-8"?>
<p:tagLst xmlns:p="http://schemas.openxmlformats.org/presentationml/2006/main">
  <p:tag name="KSO_WM_SPECIAL_SOURCE" val="bdnull"/>
</p:tagLst>
</file>

<file path=ppt/tags/tag76.xml><?xml version="1.0" encoding="utf-8"?>
<p:tagLst xmlns:p="http://schemas.openxmlformats.org/presentationml/2006/main">
  <p:tag name="KSO_WM_BEAUTIFY_FLAG" val=""/>
</p:tagLst>
</file>

<file path=ppt/tags/tag77.xml><?xml version="1.0" encoding="utf-8"?>
<p:tagLst xmlns:p="http://schemas.openxmlformats.org/presentationml/2006/main">
  <p:tag name="AS_UNIQUEID" val="1185"/>
  <p:tag name="KSO_WM_BEAUTIFY_FLAG" val=""/>
</p:tagLst>
</file>

<file path=ppt/tags/tag78.xml><?xml version="1.0" encoding="utf-8"?>
<p:tagLst xmlns:p="http://schemas.openxmlformats.org/presentationml/2006/main">
  <p:tag name="KSO_WM_BEAUTIFY_FLAG" val=""/>
</p:tagLst>
</file>

<file path=ppt/tags/tag79.xml><?xml version="1.0" encoding="utf-8"?>
<p:tagLst xmlns:p="http://schemas.openxmlformats.org/presentationml/2006/main">
  <p:tag name="KSO_WM_BEAUTIFY_FLAG" val=""/>
</p:tagLst>
</file>

<file path=ppt/tags/tag8.xml><?xml version="1.0" encoding="utf-8"?>
<p:tagLst xmlns:p="http://schemas.openxmlformats.org/presentationml/2006/main">
  <p:tag name="KSO_WM_BEAUTIFY_FLAG" val=""/>
</p:tagLst>
</file>

<file path=ppt/tags/tag80.xml><?xml version="1.0" encoding="utf-8"?>
<p:tagLst xmlns:p="http://schemas.openxmlformats.org/presentationml/2006/main">
  <p:tag name="KSO_WM_BEAUTIFY_FLAG" val=""/>
</p:tagLst>
</file>

<file path=ppt/tags/tag81.xml><?xml version="1.0" encoding="utf-8"?>
<p:tagLst xmlns:p="http://schemas.openxmlformats.org/presentationml/2006/main">
  <p:tag name="KSO_WM_BEAUTIFY_FLAG" val=""/>
</p:tagLst>
</file>

<file path=ppt/tags/tag82.xml><?xml version="1.0" encoding="utf-8"?>
<p:tagLst xmlns:p="http://schemas.openxmlformats.org/presentationml/2006/main">
  <p:tag name="KSO_WM_BEAUTIFY_FLAG" val=""/>
</p:tagLst>
</file>

<file path=ppt/tags/tag83.xml><?xml version="1.0" encoding="utf-8"?>
<p:tagLst xmlns:p="http://schemas.openxmlformats.org/presentationml/2006/main">
  <p:tag name="KSO_WM_SPECIAL_SOURCE" val="bdnull"/>
</p:tagLst>
</file>

<file path=ppt/tags/tag84.xml><?xml version="1.0" encoding="utf-8"?>
<p:tagLst xmlns:p="http://schemas.openxmlformats.org/presentationml/2006/main">
  <p:tag name="AS_UNIQUEID" val="1185"/>
  <p:tag name="KSO_WM_BEAUTIFY_FLAG" val=""/>
</p:tagLst>
</file>

<file path=ppt/tags/tag85.xml><?xml version="1.0" encoding="utf-8"?>
<p:tagLst xmlns:p="http://schemas.openxmlformats.org/presentationml/2006/main">
  <p:tag name="KSO_WM_BEAUTIFY_FLAG" val=""/>
</p:tagLst>
</file>

<file path=ppt/tags/tag86.xml><?xml version="1.0" encoding="utf-8"?>
<p:tagLst xmlns:p="http://schemas.openxmlformats.org/presentationml/2006/main">
  <p:tag name="KSO_WM_BEAUTIFY_FLAG" val="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BEAUTIFY_FLAG" val=""/>
</p:tagLst>
</file>

<file path=ppt/tags/tag89.xml><?xml version="1.0" encoding="utf-8"?>
<p:tagLst xmlns:p="http://schemas.openxmlformats.org/presentationml/2006/main">
  <p:tag name="KSO_WM_BEAUTIFY_FLAG" val=""/>
</p:tagLst>
</file>

<file path=ppt/tags/tag9.xml><?xml version="1.0" encoding="utf-8"?>
<p:tagLst xmlns:p="http://schemas.openxmlformats.org/presentationml/2006/main">
  <p:tag name="KSO_WM_BEAUTIFY_FLAG" val=""/>
</p:tagLst>
</file>

<file path=ppt/tags/tag90.xml><?xml version="1.0" encoding="utf-8"?>
<p:tagLst xmlns:p="http://schemas.openxmlformats.org/presentationml/2006/main">
  <p:tag name="KSO_WM_BEAUTIFY_FLAG" val=""/>
</p:tagLst>
</file>

<file path=ppt/tags/tag91.xml><?xml version="1.0" encoding="utf-8"?>
<p:tagLst xmlns:p="http://schemas.openxmlformats.org/presentationml/2006/main">
  <p:tag name="KSO_WM_BEAUTIFY_FLAG" val=""/>
</p:tagLst>
</file>

<file path=ppt/tags/tag92.xml><?xml version="1.0" encoding="utf-8"?>
<p:tagLst xmlns:p="http://schemas.openxmlformats.org/presentationml/2006/main">
  <p:tag name="KSO_WM_BEAUTIFY_FLAG" val=""/>
</p:tagLst>
</file>

<file path=ppt/tags/tag93.xml><?xml version="1.0" encoding="utf-8"?>
<p:tagLst xmlns:p="http://schemas.openxmlformats.org/presentationml/2006/main">
  <p:tag name="KSO_WM_SPECIAL_SOURCE" val="bdnull"/>
</p:tagLst>
</file>

<file path=ppt/tags/tag94.xml><?xml version="1.0" encoding="utf-8"?>
<p:tagLst xmlns:p="http://schemas.openxmlformats.org/presentationml/2006/main">
  <p:tag name="KSO_WM_BEAUTIFY_FLAG" val=""/>
</p:tagLst>
</file>

<file path=ppt/tags/tag95.xml><?xml version="1.0" encoding="utf-8"?>
<p:tagLst xmlns:p="http://schemas.openxmlformats.org/presentationml/2006/main">
  <p:tag name="KSO_WM_BEAUTIFY_FLAG" val=""/>
</p:tagLst>
</file>

<file path=ppt/tags/tag96.xml><?xml version="1.0" encoding="utf-8"?>
<p:tagLst xmlns:p="http://schemas.openxmlformats.org/presentationml/2006/main">
  <p:tag name="KSO_WM_BEAUTIFY_FLAG" val=""/>
</p:tagLst>
</file>

<file path=ppt/tags/tag97.xml><?xml version="1.0" encoding="utf-8"?>
<p:tagLst xmlns:p="http://schemas.openxmlformats.org/presentationml/2006/main">
  <p:tag name="AS_UNIQUEID" val="1185"/>
  <p:tag name="KSO_WM_BEAUTIFY_FLAG" val=""/>
</p:tagLst>
</file>

<file path=ppt/tags/tag98.xml><?xml version="1.0" encoding="utf-8"?>
<p:tagLst xmlns:p="http://schemas.openxmlformats.org/presentationml/2006/main">
  <p:tag name="KSO_WM_BEAUTIFY_FLAG" val=""/>
</p:tagLst>
</file>

<file path=ppt/tags/tag99.xml><?xml version="1.0" encoding="utf-8"?>
<p:tagLst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2_自定义设计方案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Office 经典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课后作业">
  <a:themeElements>
    <a:clrScheme name="WPS">
      <a:dk1>
        <a:sysClr val="windowText" lastClr="000000"/>
      </a:dk1>
      <a:lt1>
        <a:sysClr val="window" lastClr="FFFFFF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2952</Words>
  <Application>WPS 演示</Application>
  <PresentationFormat>全屏显示(16:9)</PresentationFormat>
  <Paragraphs>232</Paragraphs>
  <Slides>24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8" baseType="lpstr">
      <vt:lpstr>Arial</vt:lpstr>
      <vt:lpstr>宋体</vt:lpstr>
      <vt:lpstr>Wingdings</vt:lpstr>
      <vt:lpstr>Wingdings</vt:lpstr>
      <vt:lpstr>黑体</vt:lpstr>
      <vt:lpstr>方正大黑体_GBK</vt:lpstr>
      <vt:lpstr>微软雅黑</vt:lpstr>
      <vt:lpstr>华文中宋</vt:lpstr>
      <vt:lpstr>Times New Roman</vt:lpstr>
      <vt:lpstr>Arial</vt:lpstr>
      <vt:lpstr>Arial Unicode MS</vt:lpstr>
      <vt:lpstr>Calibri</vt:lpstr>
      <vt:lpstr>2_自定义设计方案</vt:lpstr>
      <vt:lpstr>课后作业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2．第二次世界大战后，亚非拉的民族独立运动浪潮高涨，世界资本主义殖民体系逐渐崩塌，绝大多数殖民地国家先后获得独立。其中一年中有17个非洲国家独立，被称为“非洲年”的是(    ) A．1955年           B．1960年          C．1971年           D．1990年 </vt:lpstr>
      <vt:lpstr>PowerPoint 演示文稿</vt:lpstr>
      <vt:lpstr>4．卡斯特罗说：“革命就是为了古巴民族达到历史目的和实现彻底统一，就是要推翻顺从帝国主义国家意愿、腐败无能、镇压民众的政府。”材料中的帝国主义国家是(    ) A．西班牙    B．葡萄牙      C．英国    D．美国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68</cp:revision>
  <dcterms:created xsi:type="dcterms:W3CDTF">2023-08-24T08:36:00Z</dcterms:created>
  <dcterms:modified xsi:type="dcterms:W3CDTF">2024-07-03T08:42:25Z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42C5EAF3F06A427ABA48777654F18D5F_12</vt:lpwstr>
  </property>
</Properties>
</file>